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319" r:id="rId3"/>
    <p:sldId id="323" r:id="rId4"/>
    <p:sldId id="324" r:id="rId5"/>
    <p:sldId id="337" r:id="rId6"/>
    <p:sldId id="320" r:id="rId7"/>
    <p:sldId id="258" r:id="rId8"/>
    <p:sldId id="336" r:id="rId9"/>
    <p:sldId id="350" r:id="rId10"/>
    <p:sldId id="325" r:id="rId11"/>
    <p:sldId id="326" r:id="rId12"/>
    <p:sldId id="327" r:id="rId13"/>
    <p:sldId id="328" r:id="rId14"/>
    <p:sldId id="329" r:id="rId15"/>
    <p:sldId id="330" r:id="rId16"/>
    <p:sldId id="331" r:id="rId17"/>
    <p:sldId id="332" r:id="rId18"/>
    <p:sldId id="333" r:id="rId19"/>
    <p:sldId id="334" r:id="rId20"/>
    <p:sldId id="343" r:id="rId21"/>
    <p:sldId id="339" r:id="rId22"/>
    <p:sldId id="340" r:id="rId23"/>
    <p:sldId id="345" r:id="rId24"/>
    <p:sldId id="294" r:id="rId25"/>
    <p:sldId id="347" r:id="rId26"/>
    <p:sldId id="293" r:id="rId27"/>
    <p:sldId id="344" r:id="rId28"/>
    <p:sldId id="348" r:id="rId29"/>
    <p:sldId id="349" r:id="rId30"/>
  </p:sldIdLst>
  <p:sldSz cx="12192000" cy="6858000"/>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4660"/>
  </p:normalViewPr>
  <p:slideViewPr>
    <p:cSldViewPr snapToGrid="0">
      <p:cViewPr varScale="1">
        <p:scale>
          <a:sx n="103" d="100"/>
          <a:sy n="103" d="100"/>
        </p:scale>
        <p:origin x="222" y="90"/>
      </p:cViewPr>
      <p:guideLst>
        <p:guide orient="horz" pos="2160"/>
        <p:guide pos="3840"/>
      </p:guideLst>
    </p:cSldViewPr>
  </p:slideViewPr>
  <p:notesTextViewPr>
    <p:cViewPr>
      <p:scale>
        <a:sx n="1" d="1"/>
        <a:sy n="1" d="1"/>
      </p:scale>
      <p:origin x="0" y="0"/>
    </p:cViewPr>
  </p:notesTextViewPr>
  <p:sorterViewPr>
    <p:cViewPr>
      <p:scale>
        <a:sx n="100" d="100"/>
        <a:sy n="100" d="100"/>
      </p:scale>
      <p:origin x="0" y="-48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D9632E1A-9610-4229-9252-498D58B9EB1A}" type="datetimeFigureOut">
              <a:rPr lang="el-GR" smtClean="0"/>
              <a:t>15/11/2017</a:t>
            </a:fld>
            <a:endParaRPr lang="el-GR"/>
          </a:p>
        </p:txBody>
      </p:sp>
      <p:sp>
        <p:nvSpPr>
          <p:cNvPr id="4" name="Θέση εικόνας διαφάνειας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9924525A-8942-4938-B5AB-CEBAEB4983A1}" type="slidenum">
              <a:rPr lang="el-GR" smtClean="0"/>
              <a:t>‹#›</a:t>
            </a:fld>
            <a:endParaRPr lang="el-GR"/>
          </a:p>
        </p:txBody>
      </p:sp>
    </p:spTree>
    <p:extLst>
      <p:ext uri="{BB962C8B-B14F-4D97-AF65-F5344CB8AC3E}">
        <p14:creationId xmlns:p14="http://schemas.microsoft.com/office/powerpoint/2010/main" val="1375353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Η πιστοποίηση υπερκαλύπτει την αξιολόγηση</a:t>
            </a:r>
          </a:p>
        </p:txBody>
      </p:sp>
      <p:sp>
        <p:nvSpPr>
          <p:cNvPr id="4" name="Θέση αριθμού διαφάνειας 3"/>
          <p:cNvSpPr>
            <a:spLocks noGrp="1"/>
          </p:cNvSpPr>
          <p:nvPr>
            <p:ph type="sldNum" sz="quarter" idx="10"/>
          </p:nvPr>
        </p:nvSpPr>
        <p:spPr/>
        <p:txBody>
          <a:bodyPr/>
          <a:lstStyle/>
          <a:p>
            <a:fld id="{9924525A-8942-4938-B5AB-CEBAEB4983A1}"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334074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F78CA88-EED2-4B69-8A1B-7C7214CEA41C}" type="slidenum">
              <a:rPr lang="el-GR" smtClean="0"/>
              <a:pPr/>
              <a:t>26</a:t>
            </a:fld>
            <a:endParaRPr lang="el-GR"/>
          </a:p>
        </p:txBody>
      </p:sp>
    </p:spTree>
    <p:extLst>
      <p:ext uri="{BB962C8B-B14F-4D97-AF65-F5344CB8AC3E}">
        <p14:creationId xmlns:p14="http://schemas.microsoft.com/office/powerpoint/2010/main" val="2341718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839309"/>
            <a:ext cx="9144000" cy="1670653"/>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dirty="0"/>
              <a:t>Στυλ κύριου υπότιτλου</a:t>
            </a:r>
          </a:p>
        </p:txBody>
      </p:sp>
    </p:spTree>
    <p:extLst>
      <p:ext uri="{BB962C8B-B14F-4D97-AF65-F5344CB8AC3E}">
        <p14:creationId xmlns:p14="http://schemas.microsoft.com/office/powerpoint/2010/main" val="458517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lvl1pPr>
              <a:defRPr sz="3200">
                <a:solidFill>
                  <a:srgbClr val="00B0F0"/>
                </a:solidFill>
                <a:latin typeface="Arial" panose="020B0604020202020204" pitchFamily="34" charset="0"/>
                <a:cs typeface="Arial" panose="020B0604020202020204" pitchFamily="34" charset="0"/>
              </a:defRPr>
            </a:lvl1pPr>
          </a:lstStyle>
          <a:p>
            <a:endParaRPr lang="el-GR" dirty="0"/>
          </a:p>
        </p:txBody>
      </p:sp>
      <p:sp>
        <p:nvSpPr>
          <p:cNvPr id="3" name="Θέση περιεχομένου 2"/>
          <p:cNvSpPr>
            <a:spLocks noGrp="1"/>
          </p:cNvSpPr>
          <p:nvPr>
            <p:ph idx="1"/>
          </p:nvPr>
        </p:nvSpPr>
        <p:spPr>
          <a:xfrm>
            <a:off x="838200" y="1706357"/>
            <a:ext cx="10515600" cy="4351338"/>
          </a:xfrm>
        </p:spPr>
        <p:txBody>
          <a:bodyPr/>
          <a:lstStyle>
            <a:lvl1pPr algn="just">
              <a:defRPr/>
            </a:lvl1pPr>
            <a:lvl2pPr marL="914400" indent="-457200" algn="just">
              <a:buFont typeface="Wingdings" panose="05000000000000000000" pitchFamily="2" charset="2"/>
              <a:buChar char="ü"/>
              <a:defRPr/>
            </a:lvl2pPr>
            <a:lvl3pPr marL="1143000" indent="-228600">
              <a:buFont typeface="Wingdings" panose="05000000000000000000" pitchFamily="2" charset="2"/>
              <a:buChar char="Ø"/>
              <a:defRPr/>
            </a:lvl3pPr>
            <a:lvl4pPr marL="1600200" indent="-228600">
              <a:buFont typeface="Courier New" panose="02070309020205020404" pitchFamily="49" charset="0"/>
              <a:buChar char="o"/>
              <a:defRPr/>
            </a:lvl4pPr>
            <a:lvl5pPr marL="2057400" indent="-228600">
              <a:buFont typeface="Wingdings" panose="05000000000000000000" pitchFamily="2" charset="2"/>
              <a:buChar char="§"/>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extLst>
      <p:ext uri="{BB962C8B-B14F-4D97-AF65-F5344CB8AC3E}">
        <p14:creationId xmlns:p14="http://schemas.microsoft.com/office/powerpoint/2010/main" val="22855556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100085"/>
            <a:ext cx="9199179" cy="1325563"/>
          </a:xfrm>
          <a:prstGeom prst="rect">
            <a:avLst/>
          </a:prstGeom>
        </p:spPr>
        <p:txBody>
          <a:bodyPr vert="horz" lIns="91440" tIns="45720" rIns="91440" bIns="45720" rtlCol="0" anchor="ctr">
            <a:normAutofit/>
          </a:bodyPr>
          <a:lstStyle/>
          <a:p>
            <a:endParaRPr lang="el-GR" dirty="0"/>
          </a:p>
        </p:txBody>
      </p:sp>
      <p:sp>
        <p:nvSpPr>
          <p:cNvPr id="3" name="Θέση κειμένου 2"/>
          <p:cNvSpPr>
            <a:spLocks noGrp="1"/>
          </p:cNvSpPr>
          <p:nvPr>
            <p:ph type="body" idx="1"/>
          </p:nvPr>
        </p:nvSpPr>
        <p:spPr>
          <a:xfrm>
            <a:off x="838200" y="1640097"/>
            <a:ext cx="10515600" cy="4351338"/>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9" name="5 - Ορθογώνιο"/>
          <p:cNvSpPr/>
          <p:nvPr userDrawn="1"/>
        </p:nvSpPr>
        <p:spPr>
          <a:xfrm>
            <a:off x="4584" y="1660902"/>
            <a:ext cx="468000" cy="468000"/>
          </a:xfrm>
          <a:prstGeom prst="rect">
            <a:avLst/>
          </a:prstGeom>
          <a:solidFill>
            <a:srgbClr val="1BBBC3"/>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85561" y="127162"/>
            <a:ext cx="1470503" cy="876723"/>
          </a:xfrm>
          <a:prstGeom prst="rect">
            <a:avLst/>
          </a:prstGeom>
        </p:spPr>
      </p:pic>
      <p:sp>
        <p:nvSpPr>
          <p:cNvPr id="11" name="Footer Placeholder 4"/>
          <p:cNvSpPr txBox="1">
            <a:spLocks/>
          </p:cNvSpPr>
          <p:nvPr userDrawn="1"/>
        </p:nvSpPr>
        <p:spPr>
          <a:xfrm>
            <a:off x="33357" y="6585161"/>
            <a:ext cx="4256703" cy="272840"/>
          </a:xfrm>
          <a:prstGeom prst="rect">
            <a:avLst/>
          </a:prstGeom>
        </p:spPr>
        <p:txBody>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100" dirty="0" smtClean="0">
                <a:solidFill>
                  <a:schemeClr val="bg1">
                    <a:lumMod val="50000"/>
                  </a:schemeClr>
                </a:solidFill>
              </a:rPr>
              <a:t>Ενημερωτική Συνάντηση</a:t>
            </a:r>
            <a:endParaRPr lang="el-GR" sz="1100" dirty="0">
              <a:solidFill>
                <a:schemeClr val="bg1">
                  <a:lumMod val="50000"/>
                </a:schemeClr>
              </a:solidFill>
            </a:endParaRPr>
          </a:p>
        </p:txBody>
      </p:sp>
      <p:sp>
        <p:nvSpPr>
          <p:cNvPr id="13" name="Footer Placeholder 4"/>
          <p:cNvSpPr txBox="1">
            <a:spLocks/>
          </p:cNvSpPr>
          <p:nvPr userDrawn="1"/>
        </p:nvSpPr>
        <p:spPr>
          <a:xfrm>
            <a:off x="11751360" y="6598411"/>
            <a:ext cx="432000" cy="252000"/>
          </a:xfrm>
          <a:prstGeom prst="rect">
            <a:avLst/>
          </a:prstGeom>
          <a:solidFill>
            <a:schemeClr val="accent1">
              <a:lumMod val="20000"/>
              <a:lumOff val="80000"/>
              <a:alpha val="35000"/>
            </a:schemeClr>
          </a:solidFill>
          <a:ln w="3175">
            <a:solidFill>
              <a:schemeClr val="accent1">
                <a:lumMod val="20000"/>
                <a:lumOff val="80000"/>
              </a:schemeClr>
            </a:solidFill>
          </a:ln>
        </p:spPr>
        <p:txBody>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A7E1778-C8CB-47AB-ACD9-69BD36DFE031}" type="slidenum">
              <a:rPr lang="el-GR" sz="1100" smtClean="0">
                <a:solidFill>
                  <a:schemeClr val="bg1">
                    <a:lumMod val="50000"/>
                  </a:schemeClr>
                </a:solidFill>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lang="el-GR" sz="1100" dirty="0">
              <a:solidFill>
                <a:schemeClr val="bg1">
                  <a:lumMod val="50000"/>
                </a:schemeClr>
              </a:solidFill>
            </a:endParaRPr>
          </a:p>
        </p:txBody>
      </p:sp>
    </p:spTree>
    <p:extLst>
      <p:ext uri="{BB962C8B-B14F-4D97-AF65-F5344CB8AC3E}">
        <p14:creationId xmlns:p14="http://schemas.microsoft.com/office/powerpoint/2010/main" val="2341495572"/>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just"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p:nvPr/>
        </p:nvSpPr>
        <p:spPr>
          <a:xfrm>
            <a:off x="2826467" y="3542555"/>
            <a:ext cx="6096000" cy="784830"/>
          </a:xfrm>
          <a:prstGeom prst="rect">
            <a:avLst/>
          </a:prstGeom>
        </p:spPr>
        <p:txBody>
          <a:bodyPr>
            <a:spAutoFit/>
          </a:bodyPr>
          <a:lstStyle/>
          <a:p>
            <a:pPr algn="ctr"/>
            <a:r>
              <a:rPr lang="el-GR" sz="2700" dirty="0" err="1">
                <a:solidFill>
                  <a:srgbClr val="000000"/>
                </a:solidFill>
                <a:latin typeface="TwCenMT-Bold"/>
              </a:rPr>
              <a:t>Δρ</a:t>
            </a:r>
            <a:r>
              <a:rPr lang="el-GR" sz="2700" dirty="0">
                <a:solidFill>
                  <a:srgbClr val="000000"/>
                </a:solidFill>
                <a:latin typeface="TwCenMT-Bold"/>
              </a:rPr>
              <a:t> Χριστίνα </a:t>
            </a:r>
            <a:r>
              <a:rPr lang="el-GR" sz="2700" dirty="0" err="1">
                <a:solidFill>
                  <a:srgbClr val="000000"/>
                </a:solidFill>
                <a:latin typeface="TwCenMT-Bold"/>
              </a:rPr>
              <a:t>Μπέστα</a:t>
            </a:r>
            <a:endParaRPr lang="en-US" sz="2700" dirty="0">
              <a:solidFill>
                <a:srgbClr val="000000"/>
              </a:solidFill>
              <a:latin typeface="TwCenMT-Bold"/>
            </a:endParaRPr>
          </a:p>
          <a:p>
            <a:pPr algn="ctr"/>
            <a:r>
              <a:rPr lang="el-GR" dirty="0"/>
              <a:t>Γενική Διευθύντρια της ΑΔΙΠ</a:t>
            </a:r>
          </a:p>
        </p:txBody>
      </p:sp>
      <p:sp>
        <p:nvSpPr>
          <p:cNvPr id="8" name="TextBox 7"/>
          <p:cNvSpPr txBox="1"/>
          <p:nvPr/>
        </p:nvSpPr>
        <p:spPr>
          <a:xfrm>
            <a:off x="2249879" y="2336071"/>
            <a:ext cx="7514494" cy="923330"/>
          </a:xfrm>
          <a:prstGeom prst="rect">
            <a:avLst/>
          </a:prstGeom>
          <a:noFill/>
        </p:spPr>
        <p:txBody>
          <a:bodyPr wrap="square" rtlCol="0">
            <a:spAutoFit/>
          </a:bodyPr>
          <a:lstStyle/>
          <a:p>
            <a:pPr algn="ctr"/>
            <a:r>
              <a:rPr lang="el-GR" sz="2700" i="1" dirty="0">
                <a:solidFill>
                  <a:srgbClr val="000000"/>
                </a:solidFill>
                <a:latin typeface="TwCenMT-Bold"/>
              </a:rPr>
              <a:t>Πρότυπα Ποιότητας: Απαιτήσεις και </a:t>
            </a:r>
            <a:r>
              <a:rPr lang="el-GR" sz="2700" i="1" dirty="0" smtClean="0">
                <a:solidFill>
                  <a:srgbClr val="000000"/>
                </a:solidFill>
                <a:latin typeface="TwCenMT-Bold"/>
              </a:rPr>
              <a:t>Τεκμηρίωση</a:t>
            </a:r>
            <a:endParaRPr lang="en-US" sz="2700" i="1" dirty="0" smtClean="0">
              <a:solidFill>
                <a:srgbClr val="000000"/>
              </a:solidFill>
              <a:latin typeface="TwCenMT-Bold"/>
            </a:endParaRPr>
          </a:p>
          <a:p>
            <a:pPr algn="ctr"/>
            <a:r>
              <a:rPr lang="en-US" sz="2700" i="1" smtClean="0">
                <a:solidFill>
                  <a:srgbClr val="000000"/>
                </a:solidFill>
                <a:latin typeface="TwCenMT-Bold"/>
              </a:rPr>
              <a:t>qdata@adip.gr</a:t>
            </a:r>
            <a:endParaRPr lang="el-GR" sz="2700" i="1" dirty="0">
              <a:solidFill>
                <a:srgbClr val="000000"/>
              </a:solidFill>
              <a:latin typeface="TwCenMT-Bold"/>
            </a:endParaRPr>
          </a:p>
        </p:txBody>
      </p:sp>
      <p:sp>
        <p:nvSpPr>
          <p:cNvPr id="2" name="Ορθογώνιο 1"/>
          <p:cNvSpPr/>
          <p:nvPr/>
        </p:nvSpPr>
        <p:spPr>
          <a:xfrm>
            <a:off x="960406" y="342458"/>
            <a:ext cx="9339533" cy="1077218"/>
          </a:xfrm>
          <a:prstGeom prst="rect">
            <a:avLst/>
          </a:prstGeom>
        </p:spPr>
        <p:txBody>
          <a:bodyPr wrap="square">
            <a:spAutoFit/>
          </a:bodyPr>
          <a:lstStyle/>
          <a:p>
            <a:pPr algn="ctr"/>
            <a:r>
              <a:rPr lang="el-GR" sz="3200" dirty="0">
                <a:solidFill>
                  <a:srgbClr val="0093B3"/>
                </a:solidFill>
                <a:latin typeface="Arial"/>
              </a:rPr>
              <a:t>Αρχή Διασφάλισης &amp; Πιστοποίησης της Ποιότητας στην Ανώτατη Εκπαίδευση</a:t>
            </a:r>
            <a:endParaRPr lang="el-GR" sz="3200" dirty="0"/>
          </a:p>
        </p:txBody>
      </p:sp>
      <p:sp>
        <p:nvSpPr>
          <p:cNvPr id="5" name="Rectangle 7"/>
          <p:cNvSpPr/>
          <p:nvPr/>
        </p:nvSpPr>
        <p:spPr>
          <a:xfrm>
            <a:off x="2959126" y="4888549"/>
            <a:ext cx="6096000" cy="784830"/>
          </a:xfrm>
          <a:prstGeom prst="rect">
            <a:avLst/>
          </a:prstGeom>
        </p:spPr>
        <p:txBody>
          <a:bodyPr>
            <a:spAutoFit/>
          </a:bodyPr>
          <a:lstStyle/>
          <a:p>
            <a:pPr algn="ctr"/>
            <a:r>
              <a:rPr lang="el-GR" sz="2700" dirty="0" err="1">
                <a:solidFill>
                  <a:srgbClr val="000000"/>
                </a:solidFill>
                <a:latin typeface="TwCenMT-Bold"/>
              </a:rPr>
              <a:t>Δρ</a:t>
            </a:r>
            <a:r>
              <a:rPr lang="el-GR" sz="2700" dirty="0">
                <a:solidFill>
                  <a:srgbClr val="000000"/>
                </a:solidFill>
                <a:latin typeface="TwCenMT-Bold"/>
              </a:rPr>
              <a:t> Νικόλαος Γεωργιάδης</a:t>
            </a:r>
            <a:endParaRPr lang="en-US" sz="2700" dirty="0">
              <a:solidFill>
                <a:srgbClr val="000000"/>
              </a:solidFill>
              <a:latin typeface="TwCenMT-Bold"/>
            </a:endParaRPr>
          </a:p>
          <a:p>
            <a:pPr algn="ctr"/>
            <a:r>
              <a:rPr lang="el-GR" dirty="0"/>
              <a:t>Διεύθυνση Πληροφοριακών Συστημάτων και Τεκμηρίωσης</a:t>
            </a:r>
          </a:p>
        </p:txBody>
      </p:sp>
    </p:spTree>
    <p:extLst>
      <p:ext uri="{BB962C8B-B14F-4D97-AF65-F5344CB8AC3E}">
        <p14:creationId xmlns:p14="http://schemas.microsoft.com/office/powerpoint/2010/main" val="145078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
                                        <p:tgtEl>
                                          <p:spTgt spid="8"/>
                                        </p:tgtEl>
                                      </p:cBhvr>
                                    </p:animEffect>
                                  </p:childTnLst>
                                </p:cTn>
                              </p:par>
                            </p:childTnLst>
                          </p:cTn>
                        </p:par>
                        <p:par>
                          <p:cTn id="8" fill="hold">
                            <p:stCondLst>
                              <p:cond delay="1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10"/>
                                        <p:tgtEl>
                                          <p:spTgt spid="6"/>
                                        </p:tgtEl>
                                      </p:cBhvr>
                                    </p:animEffect>
                                  </p:childTnLst>
                                </p:cTn>
                              </p:par>
                            </p:childTnLst>
                          </p:cTn>
                        </p:par>
                        <p:par>
                          <p:cTn id="12" fill="hold">
                            <p:stCondLst>
                              <p:cond delay="20"/>
                            </p:stCondLst>
                            <p:childTnLst>
                              <p:par>
                                <p:cTn id="13" presetID="14" presetClass="entr" presetSubtype="1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1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(α’)</a:t>
            </a:r>
          </a:p>
        </p:txBody>
      </p:sp>
      <p:sp>
        <p:nvSpPr>
          <p:cNvPr id="3" name="Θέση περιεχομένου 2"/>
          <p:cNvSpPr>
            <a:spLocks noGrp="1"/>
          </p:cNvSpPr>
          <p:nvPr>
            <p:ph idx="1"/>
          </p:nvPr>
        </p:nvSpPr>
        <p:spPr/>
        <p:txBody>
          <a:bodyPr>
            <a:normAutofit/>
          </a:bodyPr>
          <a:lstStyle/>
          <a:p>
            <a:pPr marL="0" indent="0">
              <a:buNone/>
            </a:pPr>
            <a:r>
              <a:rPr lang="el-GR" b="1" dirty="0"/>
              <a:t>Εφαρμογή μιας πολιτικής ποιότητας του Τμήματος συνδεδεμένης με τη στρατηγική του Ιδρύματος</a:t>
            </a:r>
          </a:p>
          <a:p>
            <a:pPr marL="0" indent="0">
              <a:buNone/>
            </a:pPr>
            <a:endParaRPr lang="el-GR" sz="600" b="1" dirty="0"/>
          </a:p>
          <a:p>
            <a:pPr>
              <a:spcBef>
                <a:spcPts val="1800"/>
              </a:spcBef>
            </a:pPr>
            <a:r>
              <a:rPr lang="el-GR" dirty="0"/>
              <a:t>Η πολιτική ποιότητας διατυπώνεται στο πλαίσιο της στρατηγικής ανάλυσης και στοχοθεσίας του Τμήματος</a:t>
            </a:r>
          </a:p>
          <a:p>
            <a:pPr>
              <a:spcBef>
                <a:spcPts val="1800"/>
              </a:spcBef>
            </a:pPr>
            <a:r>
              <a:rPr lang="el-GR" dirty="0"/>
              <a:t>Η πολιτική ποιότητας έχει ως αντικείμενο τη θέσπιση ειδικών στόχων για τη βελτίωση της ποιότητας του Προγράμματος Σπουδών που προσφέρει το Τμήμα</a:t>
            </a:r>
          </a:p>
          <a:p>
            <a:r>
              <a:rPr lang="el-GR" dirty="0"/>
              <a:t>Επικοινώνηση της πολιτικής ποιότητας στο εσωτερικό του Τμήματος και στα ενδιαφερόμενα μέρη</a:t>
            </a:r>
          </a:p>
          <a:p>
            <a:endParaRPr lang="el-GR" dirty="0"/>
          </a:p>
          <a:p>
            <a:endParaRPr lang="el-GR" dirty="0"/>
          </a:p>
          <a:p>
            <a:endParaRPr lang="el-GR" dirty="0"/>
          </a:p>
        </p:txBody>
      </p:sp>
    </p:spTree>
    <p:extLst>
      <p:ext uri="{BB962C8B-B14F-4D97-AF65-F5344CB8AC3E}">
        <p14:creationId xmlns:p14="http://schemas.microsoft.com/office/powerpoint/2010/main" val="3171625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(β’)</a:t>
            </a: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b="1" dirty="0"/>
              <a:t>Σχεδιασμός και έγκριση Προγραμμάτων Σπουδών</a:t>
            </a:r>
          </a:p>
          <a:p>
            <a:pPr marL="0" indent="0">
              <a:buNone/>
            </a:pPr>
            <a:endParaRPr lang="el-GR" sz="600" b="1" dirty="0"/>
          </a:p>
          <a:p>
            <a:pPr>
              <a:spcBef>
                <a:spcPts val="1200"/>
              </a:spcBef>
              <a:spcAft>
                <a:spcPts val="1200"/>
              </a:spcAft>
            </a:pPr>
            <a:r>
              <a:rPr lang="el-GR" dirty="0"/>
              <a:t>Διατύπωση των στόχων, του γνωστικού αντικειμένου, της δομής και των προσδοκώμενων μαθησιακών αποτελεσμάτων του Προγράμματος Σπουδών</a:t>
            </a:r>
          </a:p>
          <a:p>
            <a:r>
              <a:rPr lang="el-GR" dirty="0"/>
              <a:t>Κριτήρια σχεδιασμού ή αναθεώρησης του Προγράμματος Σπουδών είναι</a:t>
            </a:r>
          </a:p>
          <a:p>
            <a:pPr lvl="1"/>
            <a:r>
              <a:rPr lang="el-GR" sz="2600" dirty="0"/>
              <a:t>Επικαιροποίηση του γνωστικού αντικειμένου</a:t>
            </a:r>
          </a:p>
          <a:p>
            <a:pPr lvl="1"/>
            <a:r>
              <a:rPr lang="el-GR" sz="2600" dirty="0"/>
              <a:t>Σύγκριση των αναγκών της αγοράς εργασίας με τα ακαδημαϊκά και επαγγελματικά προσόντα των αποφοίτων</a:t>
            </a:r>
          </a:p>
          <a:p>
            <a:pPr lvl="1"/>
            <a:r>
              <a:rPr lang="el-GR" sz="2600" dirty="0"/>
              <a:t>Ανταγωνιστικότητα και βιωσιμότητα του Προγράμματος Σπουδών (σύγκριση με ομοειδή και αξιολόγηση των διαθέσιμων πόρων)</a:t>
            </a:r>
          </a:p>
          <a:p>
            <a:endParaRPr lang="el-GR" dirty="0"/>
          </a:p>
          <a:p>
            <a:endParaRPr lang="el-GR" dirty="0"/>
          </a:p>
        </p:txBody>
      </p:sp>
    </p:spTree>
    <p:extLst>
      <p:ext uri="{BB962C8B-B14F-4D97-AF65-F5344CB8AC3E}">
        <p14:creationId xmlns:p14="http://schemas.microsoft.com/office/powerpoint/2010/main" val="3873899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(γ’)</a:t>
            </a:r>
          </a:p>
        </p:txBody>
      </p:sp>
      <p:sp>
        <p:nvSpPr>
          <p:cNvPr id="3" name="Θέση περιεχομένου 2"/>
          <p:cNvSpPr>
            <a:spLocks noGrp="1"/>
          </p:cNvSpPr>
          <p:nvPr>
            <p:ph idx="1"/>
          </p:nvPr>
        </p:nvSpPr>
        <p:spPr/>
        <p:txBody>
          <a:bodyPr>
            <a:normAutofit fontScale="92500"/>
          </a:bodyPr>
          <a:lstStyle/>
          <a:p>
            <a:pPr marL="0" indent="0">
              <a:buNone/>
            </a:pPr>
            <a:r>
              <a:rPr lang="el-GR" b="1" dirty="0"/>
              <a:t>Φοιτητοκεντρική μάθηση, διδασκαλία και μέθοδοι αξιολόγησης των φοιτητών</a:t>
            </a:r>
          </a:p>
          <a:p>
            <a:pPr marL="0" indent="0">
              <a:buNone/>
            </a:pPr>
            <a:endParaRPr lang="el-GR" sz="600" b="1" dirty="0"/>
          </a:p>
          <a:p>
            <a:pPr>
              <a:spcAft>
                <a:spcPts val="2400"/>
              </a:spcAft>
            </a:pPr>
            <a:r>
              <a:rPr lang="el-GR" dirty="0"/>
              <a:t>Παροχή κινήτρων και δημιουργία μαθησιακού περιβάλλοντος για την επιτυχή και έγκαιρη ολοκλήρωση των </a:t>
            </a:r>
            <a:r>
              <a:rPr lang="el-GR" dirty="0" smtClean="0"/>
              <a:t>σπουδών</a:t>
            </a:r>
          </a:p>
          <a:p>
            <a:r>
              <a:rPr lang="el-GR" dirty="0"/>
              <a:t>Ελκυστικότερο μαθησιακό περιβάλλον</a:t>
            </a:r>
          </a:p>
          <a:p>
            <a:pPr lvl="1"/>
            <a:r>
              <a:rPr lang="el-GR" dirty="0"/>
              <a:t>Ποικιλία μεθόδων διδασκαλίας και αξιολόγησης των επιδόσεων των φοιτητών</a:t>
            </a:r>
          </a:p>
          <a:p>
            <a:pPr lvl="1">
              <a:spcAft>
                <a:spcPts val="1200"/>
              </a:spcAft>
            </a:pPr>
            <a:r>
              <a:rPr lang="el-GR" dirty="0"/>
              <a:t>Αποφυγή του μοντέλου Ίδρυμα – εξεταστικό κέντρο και εφαρμογή της οργανωμένης ακαδημαϊκής μάθησης</a:t>
            </a:r>
          </a:p>
          <a:p>
            <a:r>
              <a:rPr lang="el-GR" dirty="0" smtClean="0"/>
              <a:t>Μέτρηση </a:t>
            </a:r>
            <a:r>
              <a:rPr lang="el-GR" dirty="0"/>
              <a:t>της ικανοποίησης των φοιτητών (ερωτηματολόγια</a:t>
            </a:r>
            <a:r>
              <a:rPr lang="el-GR" dirty="0" smtClean="0"/>
              <a:t>)</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2041406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(δ’)</a:t>
            </a:r>
          </a:p>
        </p:txBody>
      </p:sp>
      <p:sp>
        <p:nvSpPr>
          <p:cNvPr id="3" name="Θέση περιεχομένου 2"/>
          <p:cNvSpPr>
            <a:spLocks noGrp="1"/>
          </p:cNvSpPr>
          <p:nvPr>
            <p:ph idx="1"/>
          </p:nvPr>
        </p:nvSpPr>
        <p:spPr/>
        <p:txBody>
          <a:bodyPr>
            <a:normAutofit/>
          </a:bodyPr>
          <a:lstStyle/>
          <a:p>
            <a:pPr marL="0" indent="0">
              <a:buNone/>
            </a:pPr>
            <a:r>
              <a:rPr lang="el-GR" b="1" dirty="0"/>
              <a:t>Εισαγωγή φοιτητών, στάδια φοίτησης, αναγνώριση σπουδών και λήψη πτυχίων</a:t>
            </a:r>
          </a:p>
          <a:p>
            <a:pPr marL="0" indent="0">
              <a:buNone/>
            </a:pPr>
            <a:endParaRPr lang="el-GR" sz="600" b="1" dirty="0"/>
          </a:p>
          <a:p>
            <a:pPr>
              <a:spcAft>
                <a:spcPts val="1200"/>
              </a:spcAft>
            </a:pPr>
            <a:r>
              <a:rPr lang="el-GR" dirty="0"/>
              <a:t>Οι όροι και οι διαδικασίες που διέπουν τις σπουδές θα πρέπει να περιλαμβάνονται σε δημοσιευμένους κανονισμούς σπουδών (π.χ. μεταφορά πιστωτικών μονάδων μεταξύ διαφορετικών Ιδρυμάτων της Ευρώπης κ.ά.)</a:t>
            </a:r>
          </a:p>
          <a:p>
            <a:pPr>
              <a:spcAft>
                <a:spcPts val="1200"/>
              </a:spcAft>
            </a:pPr>
            <a:r>
              <a:rPr lang="el-GR" dirty="0"/>
              <a:t>Παράρτημα Διπλώματος (περιεχόμενο και επίπεδο σπουδών)</a:t>
            </a:r>
          </a:p>
          <a:p>
            <a:r>
              <a:rPr lang="el-GR" dirty="0"/>
              <a:t>Πιστοποιητικά ειδίκευσης ή απόκτησης ακαδημαϊκών προσόντων</a:t>
            </a:r>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2032379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(ε’)</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a:t>Διασφάλιση επιπέδου γνώσεων και ικανοτήτων του Διδακτικού Προσωπικού</a:t>
            </a:r>
          </a:p>
          <a:p>
            <a:pPr marL="0" indent="0">
              <a:buNone/>
            </a:pPr>
            <a:endParaRPr lang="el-GR" sz="600" b="1" dirty="0"/>
          </a:p>
          <a:p>
            <a:pPr>
              <a:spcAft>
                <a:spcPts val="1200"/>
              </a:spcAft>
            </a:pPr>
            <a:r>
              <a:rPr lang="el-GR" dirty="0"/>
              <a:t>Προϋποθέσεις ή/και κριτήρια εξέλιξης μεταξύ των βαθμίδων σε γραπτό κανονισμό</a:t>
            </a:r>
          </a:p>
          <a:p>
            <a:pPr>
              <a:spcAft>
                <a:spcPts val="1200"/>
              </a:spcAft>
            </a:pPr>
            <a:r>
              <a:rPr lang="el-GR" dirty="0"/>
              <a:t>Κατανομή πιστώσεων </a:t>
            </a:r>
            <a:r>
              <a:rPr lang="el-GR" dirty="0" smtClean="0"/>
              <a:t>(π.χ. για συμμετοχή </a:t>
            </a:r>
            <a:r>
              <a:rPr lang="el-GR" dirty="0"/>
              <a:t>σε </a:t>
            </a:r>
            <a:r>
              <a:rPr lang="el-GR" dirty="0" smtClean="0"/>
              <a:t>συνέδρια)</a:t>
            </a:r>
            <a:endParaRPr lang="el-GR" dirty="0"/>
          </a:p>
          <a:p>
            <a:pPr>
              <a:spcAft>
                <a:spcPts val="1200"/>
              </a:spcAft>
            </a:pPr>
            <a:r>
              <a:rPr lang="el-GR" dirty="0"/>
              <a:t>Κίνητρα για ερευνητικές επιδόσεις (π.χ. βραβεία, διακρίσεις, ακαδημαϊκά προνόμια κ.ά.)</a:t>
            </a:r>
          </a:p>
          <a:p>
            <a:r>
              <a:rPr lang="el-GR" dirty="0"/>
              <a:t>Πολιτική χρηματοδότησης διπλωμάτων ευρεσιτεχνίας, </a:t>
            </a:r>
            <a:r>
              <a:rPr lang="el-GR" dirty="0" err="1"/>
              <a:t>τεχνοβλαστών</a:t>
            </a:r>
            <a:r>
              <a:rPr lang="el-GR" dirty="0"/>
              <a:t> ή άλλων μορφών μεταφοράς τεχνολογίας/γνώσης  </a:t>
            </a:r>
          </a:p>
          <a:p>
            <a:endParaRPr lang="el-GR" dirty="0"/>
          </a:p>
          <a:p>
            <a:endParaRPr lang="el-GR" dirty="0"/>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4241785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(στ’)</a:t>
            </a:r>
          </a:p>
        </p:txBody>
      </p:sp>
      <p:sp>
        <p:nvSpPr>
          <p:cNvPr id="3" name="Θέση περιεχομένου 2"/>
          <p:cNvSpPr>
            <a:spLocks noGrp="1"/>
          </p:cNvSpPr>
          <p:nvPr>
            <p:ph idx="1"/>
          </p:nvPr>
        </p:nvSpPr>
        <p:spPr/>
        <p:txBody>
          <a:bodyPr>
            <a:normAutofit/>
          </a:bodyPr>
          <a:lstStyle/>
          <a:p>
            <a:pPr marL="0" indent="0">
              <a:buNone/>
            </a:pPr>
            <a:r>
              <a:rPr lang="el-GR" b="1" dirty="0"/>
              <a:t>Μαθησιακοί πόροι και φοιτητική στήριξη </a:t>
            </a:r>
          </a:p>
          <a:p>
            <a:pPr marL="0" indent="0">
              <a:buNone/>
            </a:pPr>
            <a:endParaRPr lang="el-GR" sz="600" b="1" dirty="0"/>
          </a:p>
          <a:p>
            <a:pPr>
              <a:spcAft>
                <a:spcPts val="1200"/>
              </a:spcAft>
            </a:pPr>
            <a:r>
              <a:rPr lang="el-GR" dirty="0"/>
              <a:t>Περιοδική αξιολόγηση επάρκειας υποδομών και υπηρεσιών</a:t>
            </a:r>
          </a:p>
          <a:p>
            <a:pPr>
              <a:spcAft>
                <a:spcPts val="1200"/>
              </a:spcAft>
            </a:pPr>
            <a:r>
              <a:rPr lang="el-GR" dirty="0"/>
              <a:t>Συστήματα παρακολούθησης, συντήρησης και υποστήριξης</a:t>
            </a:r>
          </a:p>
          <a:p>
            <a:pPr>
              <a:spcAft>
                <a:spcPts val="1200"/>
              </a:spcAft>
            </a:pPr>
            <a:r>
              <a:rPr lang="el-GR" dirty="0"/>
              <a:t>Κανονισμοί και ενημερωτικοί οδηγοί χρήσης </a:t>
            </a:r>
          </a:p>
          <a:p>
            <a:pPr>
              <a:spcAft>
                <a:spcPts val="1200"/>
              </a:spcAft>
            </a:pPr>
            <a:r>
              <a:rPr lang="el-GR" dirty="0"/>
              <a:t>Εσωτερική κατανομή των διαθέσιμων πόρων ανάλογα με τις ανάγκες και το εσωτερικό θεσμικό πλαίσιο</a:t>
            </a:r>
          </a:p>
          <a:p>
            <a:r>
              <a:rPr lang="el-GR" dirty="0"/>
              <a:t>Ανθρώπινο δυναμικό υποστήριξης υποδομών και υπηρεσιών</a:t>
            </a:r>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1545422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(ζ)</a:t>
            </a:r>
          </a:p>
        </p:txBody>
      </p:sp>
      <p:sp>
        <p:nvSpPr>
          <p:cNvPr id="3" name="Θέση περιεχομένου 2"/>
          <p:cNvSpPr>
            <a:spLocks noGrp="1"/>
          </p:cNvSpPr>
          <p:nvPr>
            <p:ph idx="1"/>
          </p:nvPr>
        </p:nvSpPr>
        <p:spPr/>
        <p:txBody>
          <a:bodyPr>
            <a:normAutofit/>
          </a:bodyPr>
          <a:lstStyle/>
          <a:p>
            <a:pPr marL="0" indent="0">
              <a:buNone/>
            </a:pPr>
            <a:r>
              <a:rPr lang="el-GR" b="1" dirty="0"/>
              <a:t>Διαχείριση πληροφοριών</a:t>
            </a:r>
          </a:p>
          <a:p>
            <a:pPr marL="0" indent="0">
              <a:buNone/>
            </a:pPr>
            <a:endParaRPr lang="el-GR" sz="600" b="1" dirty="0"/>
          </a:p>
          <a:p>
            <a:pPr>
              <a:spcAft>
                <a:spcPts val="1200"/>
              </a:spcAft>
            </a:pPr>
            <a:r>
              <a:rPr lang="el-GR" dirty="0"/>
              <a:t>Λειτουργία πληροφοριακών συστημάτων για τη διαχείριση δεδομένων φοιτητών, διδασκόντων, μαθημάτων, διδασκαλίας, υπηρεσιών κ.λπ.</a:t>
            </a:r>
          </a:p>
          <a:p>
            <a:pPr>
              <a:spcAft>
                <a:spcPts val="1200"/>
              </a:spcAft>
            </a:pPr>
            <a:r>
              <a:rPr lang="el-GR" dirty="0"/>
              <a:t>Λήψη αποφάσεων βασισμένη στα δεδομένα</a:t>
            </a:r>
          </a:p>
          <a:p>
            <a:r>
              <a:rPr lang="el-GR" dirty="0"/>
              <a:t>Αξιοποίηση των δεδομένων για την παραγωγή δεικτών παρακολούθησης της ποιότητας</a:t>
            </a:r>
          </a:p>
          <a:p>
            <a:endParaRPr lang="el-GR" dirty="0"/>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694894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(η’)</a:t>
            </a:r>
          </a:p>
        </p:txBody>
      </p:sp>
      <p:sp>
        <p:nvSpPr>
          <p:cNvPr id="3" name="Θέση περιεχομένου 2"/>
          <p:cNvSpPr>
            <a:spLocks noGrp="1"/>
          </p:cNvSpPr>
          <p:nvPr>
            <p:ph idx="1"/>
          </p:nvPr>
        </p:nvSpPr>
        <p:spPr/>
        <p:txBody>
          <a:bodyPr>
            <a:normAutofit/>
          </a:bodyPr>
          <a:lstStyle/>
          <a:p>
            <a:pPr marL="0" indent="0">
              <a:buNone/>
            </a:pPr>
            <a:r>
              <a:rPr lang="el-GR" b="1" dirty="0"/>
              <a:t>Δημόσια πληροφόρηση</a:t>
            </a:r>
          </a:p>
          <a:p>
            <a:pPr marL="0" indent="0">
              <a:buNone/>
            </a:pPr>
            <a:endParaRPr lang="el-GR" sz="600" b="1" dirty="0"/>
          </a:p>
          <a:p>
            <a:r>
              <a:rPr lang="el-GR" dirty="0"/>
              <a:t>Δημοσιοποίηση μέσω του ιστοχώρου του Τμήματος όλων των πληροφοριών και δραστηριοτήτων, που είναι χρήσιμες για τους φοιτητές, υποψηφίους, αποφοίτους, ενδιαφερόμενους φορείς και κοινό</a:t>
            </a:r>
          </a:p>
          <a:p>
            <a:endParaRPr lang="el-GR" dirty="0"/>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2956779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(θ’)</a:t>
            </a:r>
          </a:p>
        </p:txBody>
      </p:sp>
      <p:sp>
        <p:nvSpPr>
          <p:cNvPr id="3" name="Θέση περιεχομένου 2"/>
          <p:cNvSpPr>
            <a:spLocks noGrp="1"/>
          </p:cNvSpPr>
          <p:nvPr>
            <p:ph idx="1"/>
          </p:nvPr>
        </p:nvSpPr>
        <p:spPr>
          <a:xfrm>
            <a:off x="838200" y="1706356"/>
            <a:ext cx="10515600" cy="4573419"/>
          </a:xfrm>
        </p:spPr>
        <p:txBody>
          <a:bodyPr>
            <a:normAutofit fontScale="92500" lnSpcReduction="10000"/>
          </a:bodyPr>
          <a:lstStyle/>
          <a:p>
            <a:pPr marL="0" indent="0">
              <a:buNone/>
            </a:pPr>
            <a:r>
              <a:rPr lang="el-GR" b="1" dirty="0"/>
              <a:t>Περιοδική εσωτερική αξιολόγηση του ΠΠΣ</a:t>
            </a:r>
          </a:p>
          <a:p>
            <a:pPr marL="0" indent="0">
              <a:buNone/>
            </a:pPr>
            <a:endParaRPr lang="el-GR" sz="600" b="1" dirty="0"/>
          </a:p>
          <a:p>
            <a:pPr>
              <a:spcAft>
                <a:spcPts val="600"/>
              </a:spcAft>
            </a:pPr>
            <a:r>
              <a:rPr lang="el-GR" dirty="0"/>
              <a:t>Η εσωτερική αξιολόγηση γίνεται μέσω του Εσωτερικού Συστήματος Διασφάλισης Ποιότητας (ΕΣΔΠ) του Ιδρύματος ετησίως. Ιδιαιτέρως εξετάζονται</a:t>
            </a:r>
          </a:p>
          <a:p>
            <a:pPr lvl="1"/>
            <a:r>
              <a:rPr lang="el-GR" sz="2600" dirty="0"/>
              <a:t>Ο σύγχρονος χαρακτήρας του γνωστικού αντικειμένου </a:t>
            </a:r>
          </a:p>
          <a:p>
            <a:pPr lvl="1"/>
            <a:r>
              <a:rPr lang="el-GR" sz="2600" dirty="0"/>
              <a:t>Οι μεταβαλλόμενες ανάγκες της αγοράς εργασίας και της κοινωνίας </a:t>
            </a:r>
          </a:p>
          <a:p>
            <a:pPr lvl="1"/>
            <a:r>
              <a:rPr lang="el-GR" sz="2600" dirty="0"/>
              <a:t>Η πορεία και ολοκλήρωση των σπουδών</a:t>
            </a:r>
          </a:p>
          <a:p>
            <a:pPr lvl="1"/>
            <a:r>
              <a:rPr lang="el-GR" sz="2600" dirty="0"/>
              <a:t>Η αποτελεσματικότητα των διαδικασιών αξιολόγησης των φοιτητών</a:t>
            </a:r>
          </a:p>
          <a:p>
            <a:pPr lvl="1"/>
            <a:r>
              <a:rPr lang="el-GR" sz="2600" dirty="0"/>
              <a:t>Τα δεδομένα των ερωτηματολογίων ικανοποίησης των φοιτητών</a:t>
            </a:r>
          </a:p>
          <a:p>
            <a:pPr lvl="1"/>
            <a:r>
              <a:rPr lang="el-GR" sz="2600" dirty="0"/>
              <a:t>Τα δεδομένα ποιότητας του διδακτικού προσωπικού (διδακτικό, ερευνητικό έργο)</a:t>
            </a:r>
          </a:p>
          <a:p>
            <a:pPr lvl="1"/>
            <a:r>
              <a:rPr lang="el-GR" sz="2600" dirty="0"/>
              <a:t>Το μαθησιακό περιβάλλον και οι υποστηρικτικές υπηρεσίες</a:t>
            </a:r>
          </a:p>
          <a:p>
            <a:pPr marL="0" indent="0">
              <a:buNone/>
            </a:pPr>
            <a:endParaRPr lang="el-GR" dirty="0"/>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1003297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Σημαντικότερες Απαιτήσεις του Προτύπου (ι’)</a:t>
            </a:r>
          </a:p>
        </p:txBody>
      </p:sp>
      <p:sp>
        <p:nvSpPr>
          <p:cNvPr id="3" name="Θέση περιεχομένου 2"/>
          <p:cNvSpPr>
            <a:spLocks noGrp="1"/>
          </p:cNvSpPr>
          <p:nvPr>
            <p:ph idx="1"/>
          </p:nvPr>
        </p:nvSpPr>
        <p:spPr/>
        <p:txBody>
          <a:bodyPr>
            <a:normAutofit/>
          </a:bodyPr>
          <a:lstStyle/>
          <a:p>
            <a:pPr marL="0" indent="0">
              <a:buNone/>
            </a:pPr>
            <a:r>
              <a:rPr lang="el-GR" b="1" dirty="0"/>
              <a:t>Περιοδική εξωτερική αξιολόγηση του ΠΠΣ</a:t>
            </a:r>
          </a:p>
          <a:p>
            <a:pPr marL="0" indent="0">
              <a:buNone/>
            </a:pPr>
            <a:endParaRPr lang="el-GR" sz="600" b="1" dirty="0"/>
          </a:p>
          <a:p>
            <a:pPr>
              <a:spcAft>
                <a:spcPts val="1200"/>
              </a:spcAft>
            </a:pPr>
            <a:r>
              <a:rPr lang="el-GR" dirty="0"/>
              <a:t>Η πιστοποίηση πραγματοποιείται με διαδικασίες εξωτερικής αξιολόγησης από Επιτροπές Ανεξάρτητων Εμπειρογνωμόνων</a:t>
            </a:r>
          </a:p>
          <a:p>
            <a:pPr>
              <a:spcAft>
                <a:spcPts val="1200"/>
              </a:spcAft>
            </a:pPr>
            <a:r>
              <a:rPr lang="el-GR" dirty="0"/>
              <a:t>Η πιστοποίηση έχει συγκεκριμένη διάρκεια (4 έτη) και στη συνέχεια διενεργείται επαναπιστοποίηση</a:t>
            </a:r>
          </a:p>
          <a:p>
            <a:r>
              <a:rPr lang="el-GR" dirty="0"/>
              <a:t>Η εξωτερική αξιολόγηση λαμβάνει υπόψη την πρόοδο που συντελέστηκε βάσει των συστάσεων της προηγούμενης εξωτερικής αξιολόγησης (πρόγραμμα δράσης – βελτίωση)</a:t>
            </a:r>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3015826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Περιεχόμενα</a:t>
            </a:r>
          </a:p>
        </p:txBody>
      </p:sp>
      <p:sp>
        <p:nvSpPr>
          <p:cNvPr id="3" name="Θέση περιεχομένου 2"/>
          <p:cNvSpPr>
            <a:spLocks noGrp="1"/>
          </p:cNvSpPr>
          <p:nvPr>
            <p:ph idx="1"/>
          </p:nvPr>
        </p:nvSpPr>
        <p:spPr/>
        <p:txBody>
          <a:bodyPr>
            <a:normAutofit/>
          </a:bodyPr>
          <a:lstStyle/>
          <a:p>
            <a:r>
              <a:rPr lang="el-GR" dirty="0"/>
              <a:t>Εισαγωγή</a:t>
            </a:r>
            <a:endParaRPr lang="en-US" dirty="0"/>
          </a:p>
          <a:p>
            <a:r>
              <a:rPr lang="el-GR" dirty="0"/>
              <a:t>Η ποιότητα της Ανώτατης Εκπαίδευσης ως αποστολή της ΑΔΙΠ</a:t>
            </a:r>
          </a:p>
          <a:p>
            <a:r>
              <a:rPr lang="el-GR" dirty="0"/>
              <a:t>Τι είναι η ακαδημαϊκή πιστοποίηση</a:t>
            </a:r>
          </a:p>
          <a:p>
            <a:r>
              <a:rPr lang="el-GR" dirty="0"/>
              <a:t>Αναμενόμενα αποτελέσματα της πιστοποίησης</a:t>
            </a:r>
          </a:p>
          <a:p>
            <a:r>
              <a:rPr lang="el-GR" dirty="0"/>
              <a:t>Σύγκριση Πιστοποίησης και Αξιολόγησης</a:t>
            </a:r>
          </a:p>
          <a:p>
            <a:r>
              <a:rPr lang="el-GR" dirty="0"/>
              <a:t>Οι Σημαντικότερες Απαιτήσεις του Προτύπου </a:t>
            </a:r>
          </a:p>
          <a:p>
            <a:r>
              <a:rPr lang="el-GR" dirty="0"/>
              <a:t>Υλικό Τεκμηρίωσης</a:t>
            </a:r>
          </a:p>
          <a:p>
            <a:r>
              <a:rPr lang="el-GR" dirty="0"/>
              <a:t>Προετοιμασία πιστοποίησης</a:t>
            </a:r>
          </a:p>
        </p:txBody>
      </p:sp>
    </p:spTree>
    <p:extLst>
      <p:ext uri="{BB962C8B-B14F-4D97-AF65-F5344CB8AC3E}">
        <p14:creationId xmlns:p14="http://schemas.microsoft.com/office/powerpoint/2010/main" val="17042939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Υλικό Τεκμηρίωσης</a:t>
            </a:r>
          </a:p>
        </p:txBody>
      </p:sp>
      <p:sp>
        <p:nvSpPr>
          <p:cNvPr id="3" name="Θέση περιεχομένου 2"/>
          <p:cNvSpPr>
            <a:spLocks noGrp="1"/>
          </p:cNvSpPr>
          <p:nvPr>
            <p:ph idx="1"/>
          </p:nvPr>
        </p:nvSpPr>
        <p:spPr/>
        <p:txBody>
          <a:bodyPr>
            <a:normAutofit fontScale="85000" lnSpcReduction="20000"/>
          </a:bodyPr>
          <a:lstStyle/>
          <a:p>
            <a:pPr marL="514350" indent="-514350">
              <a:spcAft>
                <a:spcPts val="300"/>
              </a:spcAft>
              <a:buFont typeface="+mj-lt"/>
              <a:buAutoNum type="arabicPeriod"/>
            </a:pPr>
            <a:r>
              <a:rPr lang="el-GR" dirty="0"/>
              <a:t>Έντυπο πρότασης (έως 40 σελίδες)</a:t>
            </a:r>
          </a:p>
          <a:p>
            <a:pPr marL="514350" indent="-514350">
              <a:spcAft>
                <a:spcPts val="300"/>
              </a:spcAft>
              <a:buFont typeface="+mj-lt"/>
              <a:buAutoNum type="arabicPeriod"/>
            </a:pPr>
            <a:r>
              <a:rPr lang="el-GR" dirty="0" smtClean="0"/>
              <a:t>Δεδομένα ΟΠΕΣΠ</a:t>
            </a:r>
            <a:endParaRPr lang="el-GR" dirty="0"/>
          </a:p>
          <a:p>
            <a:pPr marL="514350" indent="-514350">
              <a:spcAft>
                <a:spcPts val="300"/>
              </a:spcAft>
              <a:buFont typeface="+mj-lt"/>
              <a:buAutoNum type="arabicPeriod"/>
            </a:pPr>
            <a:r>
              <a:rPr lang="el-GR" dirty="0"/>
              <a:t>Οδηγός Σπουδών του ΠΠΣ (περιλαμβάνονται μαθησιακά αποτελέσματα)</a:t>
            </a:r>
          </a:p>
          <a:p>
            <a:pPr marL="514350" indent="-514350">
              <a:spcAft>
                <a:spcPts val="300"/>
              </a:spcAft>
              <a:buFont typeface="+mj-lt"/>
              <a:buAutoNum type="arabicPeriod"/>
            </a:pPr>
            <a:r>
              <a:rPr lang="el-GR" dirty="0"/>
              <a:t>Περιγράμματα μαθημάτων για όλα τα μαθήματα</a:t>
            </a:r>
          </a:p>
          <a:p>
            <a:pPr marL="514350" indent="-514350">
              <a:spcAft>
                <a:spcPts val="300"/>
              </a:spcAft>
              <a:buFont typeface="+mj-lt"/>
              <a:buAutoNum type="arabicPeriod"/>
            </a:pPr>
            <a:r>
              <a:rPr lang="el-GR" dirty="0"/>
              <a:t>Κανονισμός σπουδών και λοιποί κανονισμοί (π.χ. κινητικότητας, πρακτικής άσκησης κ.λπ.)</a:t>
            </a:r>
          </a:p>
          <a:p>
            <a:pPr marL="514350" indent="-514350">
              <a:spcAft>
                <a:spcPts val="300"/>
              </a:spcAft>
              <a:buFont typeface="+mj-lt"/>
              <a:buAutoNum type="arabicPeriod"/>
            </a:pPr>
            <a:r>
              <a:rPr lang="el-GR" dirty="0"/>
              <a:t>Στοχοθεσία και προγραμματισμός δράσεων για το ΠΠΣ</a:t>
            </a:r>
          </a:p>
          <a:p>
            <a:pPr marL="514350" indent="-514350">
              <a:spcAft>
                <a:spcPts val="300"/>
              </a:spcAft>
              <a:buFont typeface="+mj-lt"/>
              <a:buAutoNum type="arabicPeriod"/>
            </a:pPr>
            <a:r>
              <a:rPr lang="el-GR" dirty="0"/>
              <a:t>Ερωτηματολόγια φοιτητών και αποτελέσματα επεξεργασίας τους</a:t>
            </a:r>
          </a:p>
          <a:p>
            <a:pPr marL="514350" indent="-514350">
              <a:spcAft>
                <a:spcPts val="300"/>
              </a:spcAft>
              <a:buFont typeface="+mj-lt"/>
              <a:buAutoNum type="arabicPeriod"/>
            </a:pPr>
            <a:r>
              <a:rPr lang="el-GR" dirty="0"/>
              <a:t>Εσωτερική επιθεώρηση, ανασκόπηση ΠΠΣ από την </a:t>
            </a:r>
            <a:r>
              <a:rPr lang="el-GR" dirty="0" smtClean="0"/>
              <a:t>ΜΟΔΙΠ</a:t>
            </a:r>
            <a:r>
              <a:rPr lang="en-US" dirty="0" smtClean="0"/>
              <a:t> (</a:t>
            </a:r>
            <a:r>
              <a:rPr lang="el-GR" dirty="0" smtClean="0"/>
              <a:t>πρακτικό ΜΟΔΙΠ)</a:t>
            </a:r>
            <a:endParaRPr lang="el-GR" dirty="0"/>
          </a:p>
          <a:p>
            <a:pPr marL="514350" indent="-514350">
              <a:spcAft>
                <a:spcPts val="300"/>
              </a:spcAft>
              <a:buFont typeface="+mj-lt"/>
              <a:buAutoNum type="arabicPeriod"/>
            </a:pPr>
            <a:r>
              <a:rPr lang="el-GR" dirty="0"/>
              <a:t>Λοιπό υλικό τεκμηρίωσης (π.χ. μελέτες απορρόφησης αποφοίτων, ερευνητικές επιδόσεις κ.λπ.)</a:t>
            </a:r>
          </a:p>
        </p:txBody>
      </p:sp>
    </p:spTree>
    <p:extLst>
      <p:ext uri="{BB962C8B-B14F-4D97-AF65-F5344CB8AC3E}">
        <p14:creationId xmlns:p14="http://schemas.microsoft.com/office/powerpoint/2010/main" val="35157290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Υλικό Τεκμηρίωσης - ΟΠΕΣΠ</a:t>
            </a:r>
          </a:p>
        </p:txBody>
      </p:sp>
      <p:sp>
        <p:nvSpPr>
          <p:cNvPr id="3" name="Θέση περιεχομένου 2"/>
          <p:cNvSpPr>
            <a:spLocks noGrp="1"/>
          </p:cNvSpPr>
          <p:nvPr>
            <p:ph idx="1"/>
          </p:nvPr>
        </p:nvSpPr>
        <p:spPr/>
        <p:txBody>
          <a:bodyPr>
            <a:normAutofit/>
          </a:bodyPr>
          <a:lstStyle/>
          <a:p>
            <a:pPr marL="0" indent="0">
              <a:buNone/>
            </a:pPr>
            <a:r>
              <a:rPr lang="el-GR" b="1" dirty="0"/>
              <a:t>Στόχοι του ΟΠΕΣΠ</a:t>
            </a:r>
          </a:p>
          <a:p>
            <a:pPr marL="0" indent="0">
              <a:buNone/>
            </a:pPr>
            <a:endParaRPr lang="el-GR" sz="600" b="1" dirty="0"/>
          </a:p>
          <a:p>
            <a:pPr>
              <a:spcAft>
                <a:spcPts val="1200"/>
              </a:spcAft>
            </a:pPr>
            <a:r>
              <a:rPr lang="el-GR" dirty="0"/>
              <a:t>Υποστήριξη διαδικασιών Πιστοποίησης  ΕΣΔΠ και ΠΣ των Ιδρυμάτων</a:t>
            </a:r>
          </a:p>
          <a:p>
            <a:r>
              <a:rPr lang="el-GR" dirty="0"/>
              <a:t>Παραγωγή αναφορών από το Σύστημα Επιχειρηματικής Ευφυΐας (ΒΙ) του ΟΠΕΣΠ με αποδέκτες:</a:t>
            </a:r>
          </a:p>
          <a:p>
            <a:pPr lvl="1"/>
            <a:r>
              <a:rPr lang="el-GR" dirty="0"/>
              <a:t>Ανώτατα Εκπαιδευτικά Ιδρύματα</a:t>
            </a:r>
          </a:p>
          <a:p>
            <a:pPr lvl="1"/>
            <a:r>
              <a:rPr lang="el-GR" dirty="0"/>
              <a:t>Επιτροπές Πιστοποίησης </a:t>
            </a:r>
          </a:p>
          <a:p>
            <a:pPr lvl="1"/>
            <a:r>
              <a:rPr lang="el-GR" dirty="0"/>
              <a:t>Ενδιαφερόμενα μέρη</a:t>
            </a:r>
          </a:p>
          <a:p>
            <a:endParaRPr lang="el-GR" dirty="0"/>
          </a:p>
        </p:txBody>
      </p:sp>
    </p:spTree>
    <p:extLst>
      <p:ext uri="{BB962C8B-B14F-4D97-AF65-F5344CB8AC3E}">
        <p14:creationId xmlns:p14="http://schemas.microsoft.com/office/powerpoint/2010/main" val="3540842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Υλικό Τεκμηρίωσης - ΟΠΕΣΠ</a:t>
            </a:r>
          </a:p>
        </p:txBody>
      </p:sp>
      <p:sp>
        <p:nvSpPr>
          <p:cNvPr id="3" name="Θέση περιεχομένου 2"/>
          <p:cNvSpPr>
            <a:spLocks noGrp="1"/>
          </p:cNvSpPr>
          <p:nvPr>
            <p:ph idx="1"/>
          </p:nvPr>
        </p:nvSpPr>
        <p:spPr/>
        <p:txBody>
          <a:bodyPr>
            <a:normAutofit/>
          </a:bodyPr>
          <a:lstStyle/>
          <a:p>
            <a:pPr>
              <a:spcAft>
                <a:spcPts val="1200"/>
              </a:spcAft>
            </a:pPr>
            <a:r>
              <a:rPr lang="el-GR" dirty="0"/>
              <a:t>Ετήσια συλλογή ποσοτικών δεδομένων ποιότητας του προηγούμενου ακαδημαϊκού και ημερολογιακού έτους</a:t>
            </a:r>
          </a:p>
          <a:p>
            <a:pPr>
              <a:spcAft>
                <a:spcPts val="600"/>
              </a:spcAft>
            </a:pPr>
            <a:r>
              <a:rPr lang="el-GR" dirty="0"/>
              <a:t>Θεματικές ενότητες δεδομένων ανά ακαδημαϊκή οντότητα του Ιδρύματος:</a:t>
            </a:r>
          </a:p>
          <a:p>
            <a:pPr lvl="1"/>
            <a:r>
              <a:rPr lang="el-GR" dirty="0"/>
              <a:t>Ίδρυμα</a:t>
            </a:r>
          </a:p>
          <a:p>
            <a:pPr lvl="1"/>
            <a:r>
              <a:rPr lang="el-GR" dirty="0"/>
              <a:t>Τμήμα</a:t>
            </a:r>
          </a:p>
          <a:p>
            <a:pPr lvl="1"/>
            <a:r>
              <a:rPr lang="el-GR" dirty="0"/>
              <a:t>Πρόγραμμα Προπτυχιακών Σπουδών</a:t>
            </a:r>
          </a:p>
          <a:p>
            <a:pPr lvl="1"/>
            <a:r>
              <a:rPr lang="el-GR" dirty="0"/>
              <a:t>Πρόγραμμα Μεταπτυχιακών Σπουδών</a:t>
            </a:r>
          </a:p>
          <a:p>
            <a:pPr lvl="1"/>
            <a:r>
              <a:rPr lang="el-GR" dirty="0"/>
              <a:t>Πρόγραμμα Διδακτορικών Σπουδών</a:t>
            </a:r>
          </a:p>
        </p:txBody>
      </p:sp>
    </p:spTree>
    <p:extLst>
      <p:ext uri="{BB962C8B-B14F-4D97-AF65-F5344CB8AC3E}">
        <p14:creationId xmlns:p14="http://schemas.microsoft.com/office/powerpoint/2010/main" val="3589958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Υλικό Τεκμηρίωσης - ΟΠΕΣΠ</a:t>
            </a:r>
          </a:p>
        </p:txBody>
      </p:sp>
      <p:sp>
        <p:nvSpPr>
          <p:cNvPr id="3" name="Θέση περιεχομένου 2"/>
          <p:cNvSpPr>
            <a:spLocks noGrp="1"/>
          </p:cNvSpPr>
          <p:nvPr>
            <p:ph idx="1"/>
          </p:nvPr>
        </p:nvSpPr>
        <p:spPr>
          <a:xfrm>
            <a:off x="761999" y="1425648"/>
            <a:ext cx="10515600" cy="4351338"/>
          </a:xfrm>
        </p:spPr>
        <p:txBody>
          <a:bodyPr/>
          <a:lstStyle/>
          <a:p>
            <a:pPr marL="0" indent="0">
              <a:spcAft>
                <a:spcPts val="600"/>
              </a:spcAft>
              <a:buNone/>
            </a:pPr>
            <a:r>
              <a:rPr lang="el-GR" sz="2400" dirty="0"/>
              <a:t>Η λειτουργία του ΟΠΕΣΠ  αντικαθιστά τη συμπλήρωση των 19 Πινάκων με τα περίπου 1.300 πεδία, που απαιτούσε η Έκθεση αυτοαξιολόγησης του Τμήματος.</a:t>
            </a:r>
          </a:p>
          <a:p>
            <a:pPr marL="0" indent="0">
              <a:buNone/>
            </a:pPr>
            <a:r>
              <a:rPr lang="el-GR" sz="2400" b="1" dirty="0"/>
              <a:t>Το πλήθος πεδίων του ΟΠΕΣΠ </a:t>
            </a:r>
            <a:r>
              <a:rPr lang="el-GR" sz="2400" dirty="0"/>
              <a:t>(325 για το Τμήμα)</a:t>
            </a:r>
          </a:p>
          <a:p>
            <a:pPr marL="0" indent="0">
              <a:buNone/>
            </a:pPr>
            <a:endParaRPr lang="el-GR" b="1" dirty="0"/>
          </a:p>
        </p:txBody>
      </p:sp>
      <p:graphicFrame>
        <p:nvGraphicFramePr>
          <p:cNvPr id="4" name="Πίνακας 3"/>
          <p:cNvGraphicFramePr>
            <a:graphicFrameLocks noGrp="1"/>
          </p:cNvGraphicFramePr>
          <p:nvPr>
            <p:extLst>
              <p:ext uri="{D42A27DB-BD31-4B8C-83A1-F6EECF244321}">
                <p14:modId xmlns:p14="http://schemas.microsoft.com/office/powerpoint/2010/main" val="3584245892"/>
              </p:ext>
            </p:extLst>
          </p:nvPr>
        </p:nvGraphicFramePr>
        <p:xfrm>
          <a:off x="504285" y="2714125"/>
          <a:ext cx="11011440" cy="3800975"/>
        </p:xfrm>
        <a:graphic>
          <a:graphicData uri="http://schemas.openxmlformats.org/drawingml/2006/table">
            <a:tbl>
              <a:tblPr>
                <a:tableStyleId>{5C22544A-7EE6-4342-B048-85BDC9FD1C3A}</a:tableStyleId>
              </a:tblPr>
              <a:tblGrid>
                <a:gridCol w="1924569">
                  <a:extLst>
                    <a:ext uri="{9D8B030D-6E8A-4147-A177-3AD203B41FA5}">
                      <a16:colId xmlns="" xmlns:a16="http://schemas.microsoft.com/office/drawing/2014/main" val="20000"/>
                    </a:ext>
                  </a:extLst>
                </a:gridCol>
                <a:gridCol w="1656202">
                  <a:extLst>
                    <a:ext uri="{9D8B030D-6E8A-4147-A177-3AD203B41FA5}">
                      <a16:colId xmlns="" xmlns:a16="http://schemas.microsoft.com/office/drawing/2014/main" val="20001"/>
                    </a:ext>
                  </a:extLst>
                </a:gridCol>
                <a:gridCol w="1560030">
                  <a:extLst>
                    <a:ext uri="{9D8B030D-6E8A-4147-A177-3AD203B41FA5}">
                      <a16:colId xmlns="" xmlns:a16="http://schemas.microsoft.com/office/drawing/2014/main" val="20002"/>
                    </a:ext>
                  </a:extLst>
                </a:gridCol>
                <a:gridCol w="1614768">
                  <a:extLst>
                    <a:ext uri="{9D8B030D-6E8A-4147-A177-3AD203B41FA5}">
                      <a16:colId xmlns="" xmlns:a16="http://schemas.microsoft.com/office/drawing/2014/main" val="20003"/>
                    </a:ext>
                  </a:extLst>
                </a:gridCol>
                <a:gridCol w="1231602">
                  <a:extLst>
                    <a:ext uri="{9D8B030D-6E8A-4147-A177-3AD203B41FA5}">
                      <a16:colId xmlns="" xmlns:a16="http://schemas.microsoft.com/office/drawing/2014/main" val="20004"/>
                    </a:ext>
                  </a:extLst>
                </a:gridCol>
                <a:gridCol w="1382132">
                  <a:extLst>
                    <a:ext uri="{9D8B030D-6E8A-4147-A177-3AD203B41FA5}">
                      <a16:colId xmlns="" xmlns:a16="http://schemas.microsoft.com/office/drawing/2014/main" val="20005"/>
                    </a:ext>
                  </a:extLst>
                </a:gridCol>
                <a:gridCol w="1642137">
                  <a:extLst>
                    <a:ext uri="{9D8B030D-6E8A-4147-A177-3AD203B41FA5}">
                      <a16:colId xmlns="" xmlns:a16="http://schemas.microsoft.com/office/drawing/2014/main" val="20006"/>
                    </a:ext>
                  </a:extLst>
                </a:gridCol>
              </a:tblGrid>
              <a:tr h="783050">
                <a:tc>
                  <a:txBody>
                    <a:bodyPr/>
                    <a:lstStyle/>
                    <a:p>
                      <a:pPr algn="ctr" fontAlgn="ctr"/>
                      <a:r>
                        <a:rPr lang="el-GR" sz="2400" i="1" u="none" strike="noStrike" dirty="0">
                          <a:effectLst/>
                        </a:rPr>
                        <a:t>Τύπος Δεδομένων</a:t>
                      </a:r>
                      <a:endParaRPr lang="el-GR" sz="24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i="1" u="none" strike="noStrike" dirty="0">
                          <a:effectLst/>
                        </a:rPr>
                        <a:t>Ίδρυμα</a:t>
                      </a:r>
                      <a:endParaRPr lang="el-GR" sz="2400" b="0" i="1"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i="1" u="none" strike="noStrike" dirty="0">
                          <a:effectLst/>
                        </a:rPr>
                        <a:t>Τμήμα</a:t>
                      </a:r>
                      <a:endParaRPr lang="el-GR" sz="2400" b="0" i="1"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i="1" u="none" strike="noStrike" dirty="0">
                          <a:effectLst/>
                        </a:rPr>
                        <a:t>ΠΠΣ</a:t>
                      </a:r>
                      <a:endParaRPr lang="el-GR" sz="2400" b="0" i="1"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i="1" u="none" strike="noStrike" dirty="0">
                          <a:effectLst/>
                        </a:rPr>
                        <a:t>ΠΜΣ</a:t>
                      </a:r>
                      <a:endParaRPr lang="el-GR" sz="2400" b="0" i="1"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i="1" u="none" strike="noStrike" dirty="0" err="1">
                          <a:effectLst/>
                        </a:rPr>
                        <a:t>Δρ</a:t>
                      </a:r>
                      <a:endParaRPr lang="el-GR" sz="2400" b="0" i="1"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i="1" u="none" strike="noStrike" dirty="0">
                          <a:effectLst/>
                        </a:rPr>
                        <a:t>Πλήθος Πεδίων</a:t>
                      </a:r>
                      <a:endParaRPr lang="el-GR" sz="2400" b="0" i="1"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extLst>
                  <a:ext uri="{0D108BD9-81ED-4DB2-BD59-A6C34878D82A}">
                    <a16:rowId xmlns="" xmlns:a16="http://schemas.microsoft.com/office/drawing/2014/main" val="10000"/>
                  </a:ext>
                </a:extLst>
              </a:tr>
              <a:tr h="575002">
                <a:tc>
                  <a:txBody>
                    <a:bodyPr/>
                    <a:lstStyle/>
                    <a:p>
                      <a:pPr marL="108000" algn="l" fontAlgn="ctr"/>
                      <a:r>
                        <a:rPr lang="el-GR" sz="2400" u="none" strike="noStrike" dirty="0">
                          <a:effectLst/>
                        </a:rPr>
                        <a:t>Αριθμός</a:t>
                      </a:r>
                      <a:endParaRPr lang="el-GR"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144</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130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95</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22</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17</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408</a:t>
                      </a:r>
                      <a:endParaRPr lang="el-GR" sz="2400" b="0" i="0"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extLst>
                  <a:ext uri="{0D108BD9-81ED-4DB2-BD59-A6C34878D82A}">
                    <a16:rowId xmlns="" xmlns:a16="http://schemas.microsoft.com/office/drawing/2014/main" val="10001"/>
                  </a:ext>
                </a:extLst>
              </a:tr>
              <a:tr h="419308">
                <a:tc>
                  <a:txBody>
                    <a:bodyPr/>
                    <a:lstStyle/>
                    <a:p>
                      <a:pPr marL="108000" algn="l" fontAlgn="ctr"/>
                      <a:r>
                        <a:rPr lang="el-GR" sz="2400" u="none" strike="noStrike" dirty="0">
                          <a:effectLst/>
                        </a:rPr>
                        <a:t>Ποσοστό</a:t>
                      </a:r>
                      <a:endParaRPr lang="el-GR"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2</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17</a:t>
                      </a:r>
                      <a:endParaRPr lang="el-GR" sz="2400" b="0" i="0" u="none" strike="noStrike">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19</a:t>
                      </a:r>
                      <a:endParaRPr lang="el-GR" sz="2400" b="0" i="0" u="none" strike="noStrike">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extLst>
                  <a:ext uri="{0D108BD9-81ED-4DB2-BD59-A6C34878D82A}">
                    <a16:rowId xmlns="" xmlns:a16="http://schemas.microsoft.com/office/drawing/2014/main" val="10002"/>
                  </a:ext>
                </a:extLst>
              </a:tr>
              <a:tr h="396557">
                <a:tc>
                  <a:txBody>
                    <a:bodyPr/>
                    <a:lstStyle/>
                    <a:p>
                      <a:pPr marL="108000" algn="l" fontAlgn="ctr"/>
                      <a:r>
                        <a:rPr lang="el-GR" sz="2400" u="none" strike="noStrike" dirty="0">
                          <a:effectLst/>
                        </a:rPr>
                        <a:t>Ν/Ο</a:t>
                      </a:r>
                      <a:endParaRPr lang="el-GR"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30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14</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12</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67</a:t>
                      </a:r>
                      <a:endParaRPr lang="el-GR" sz="2400" b="0" i="0"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extLst>
                  <a:ext uri="{0D108BD9-81ED-4DB2-BD59-A6C34878D82A}">
                    <a16:rowId xmlns="" xmlns:a16="http://schemas.microsoft.com/office/drawing/2014/main" val="10003"/>
                  </a:ext>
                </a:extLst>
              </a:tr>
              <a:tr h="396557">
                <a:tc>
                  <a:txBody>
                    <a:bodyPr/>
                    <a:lstStyle/>
                    <a:p>
                      <a:pPr marL="108000" algn="l" fontAlgn="ctr"/>
                      <a:r>
                        <a:rPr lang="el-GR" sz="2400" u="none" strike="noStrike" dirty="0">
                          <a:effectLst/>
                        </a:rPr>
                        <a:t>Λίστα</a:t>
                      </a:r>
                      <a:endParaRPr lang="el-GR"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0</a:t>
                      </a:r>
                      <a:endParaRPr lang="el-GR" sz="2400" b="0" i="0" u="none" strike="noStrike">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0</a:t>
                      </a:r>
                      <a:endParaRPr lang="el-GR" sz="2400" b="0" i="0" u="none" strike="noStrike">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1</a:t>
                      </a:r>
                      <a:endParaRPr lang="el-GR" sz="2400" b="0" i="0" u="none" strike="noStrike">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2</a:t>
                      </a:r>
                      <a:endParaRPr lang="el-GR" sz="2400" b="0" i="0"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extLst>
                  <a:ext uri="{0D108BD9-81ED-4DB2-BD59-A6C34878D82A}">
                    <a16:rowId xmlns="" xmlns:a16="http://schemas.microsoft.com/office/drawing/2014/main" val="10004"/>
                  </a:ext>
                </a:extLst>
              </a:tr>
              <a:tr h="396557">
                <a:tc>
                  <a:txBody>
                    <a:bodyPr/>
                    <a:lstStyle/>
                    <a:p>
                      <a:pPr marL="108000" algn="l" fontAlgn="ctr"/>
                      <a:r>
                        <a:rPr lang="el-GR" sz="2400" u="none" strike="noStrike" dirty="0">
                          <a:effectLst/>
                        </a:rPr>
                        <a:t>Ημερομηνία</a:t>
                      </a:r>
                      <a:endParaRPr lang="el-GR"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2</a:t>
                      </a:r>
                      <a:endParaRPr lang="el-GR" sz="2400" b="0" i="0" u="none" strike="noStrike">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0</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2</a:t>
                      </a:r>
                      <a:endParaRPr lang="el-GR" sz="2400" b="0" i="0" u="none" strike="noStrike">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a:effectLst/>
                        </a:rPr>
                        <a:t>2</a:t>
                      </a:r>
                      <a:endParaRPr lang="el-GR" sz="2400" b="0" i="0" u="none" strike="noStrike">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1</a:t>
                      </a:r>
                      <a:endParaRPr lang="el-G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u="none" strike="noStrike" dirty="0">
                          <a:effectLst/>
                        </a:rPr>
                        <a:t>7</a:t>
                      </a:r>
                      <a:endParaRPr lang="el-GR" sz="2400" b="0" i="0"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extLst>
                  <a:ext uri="{0D108BD9-81ED-4DB2-BD59-A6C34878D82A}">
                    <a16:rowId xmlns="" xmlns:a16="http://schemas.microsoft.com/office/drawing/2014/main" val="10005"/>
                  </a:ext>
                </a:extLst>
              </a:tr>
              <a:tr h="833944">
                <a:tc>
                  <a:txBody>
                    <a:bodyPr/>
                    <a:lstStyle/>
                    <a:p>
                      <a:pPr algn="r" fontAlgn="ctr"/>
                      <a:r>
                        <a:rPr lang="el-GR" sz="2000" b="1" u="none" strike="noStrike" dirty="0">
                          <a:effectLst/>
                        </a:rPr>
                        <a:t>Πλήθος Πεδίων</a:t>
                      </a:r>
                      <a:endParaRPr lang="el-G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b="1" u="none" strike="noStrike" dirty="0">
                          <a:effectLst/>
                        </a:rPr>
                        <a:t>178</a:t>
                      </a:r>
                      <a:endParaRPr lang="el-GR" sz="24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b="1" u="none" strike="noStrike" dirty="0">
                          <a:effectLst/>
                        </a:rPr>
                        <a:t>140</a:t>
                      </a:r>
                      <a:endParaRPr lang="el-GR" sz="24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b="1" u="none" strike="noStrike" dirty="0">
                          <a:effectLst/>
                        </a:rPr>
                        <a:t>129</a:t>
                      </a:r>
                      <a:endParaRPr lang="el-GR" sz="24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b="1" u="none" strike="noStrike" dirty="0">
                          <a:effectLst/>
                        </a:rPr>
                        <a:t>37</a:t>
                      </a:r>
                      <a:endParaRPr lang="el-GR" sz="24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b="1" u="none" strike="noStrike" dirty="0">
                          <a:effectLst/>
                        </a:rPr>
                        <a:t>19</a:t>
                      </a:r>
                      <a:endParaRPr lang="el-GR" sz="24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el-GR" sz="2400" b="1" u="none" strike="noStrike" dirty="0">
                          <a:effectLst/>
                        </a:rPr>
                        <a:t>503</a:t>
                      </a:r>
                      <a:endParaRPr lang="el-GR" sz="2400" b="1" i="0"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gradFill>
                      <a:gsLst>
                        <a:gs pos="0">
                          <a:schemeClr val="accent1">
                            <a:lumMod val="5000"/>
                            <a:lumOff val="95000"/>
                          </a:schemeClr>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5637345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8442" y="279592"/>
            <a:ext cx="9011165" cy="766693"/>
          </a:xfrm>
        </p:spPr>
        <p:txBody>
          <a:bodyPr>
            <a:noAutofit/>
          </a:bodyPr>
          <a:lstStyle/>
          <a:p>
            <a:r>
              <a:rPr lang="el-GR" sz="2800" dirty="0"/>
              <a:t>Υλικό Τεκμηρίωσης - ΟΠΕΣΠ</a:t>
            </a:r>
            <a:endParaRPr lang="el-GR" sz="2800" dirty="0">
              <a:solidFill>
                <a:srgbClr val="0093B3"/>
              </a:solidFill>
              <a:latin typeface="Aria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2553" y="246430"/>
            <a:ext cx="1470503" cy="87672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56457150"/>
              </p:ext>
            </p:extLst>
          </p:nvPr>
        </p:nvGraphicFramePr>
        <p:xfrm>
          <a:off x="572656" y="1328467"/>
          <a:ext cx="11003994" cy="5322666"/>
        </p:xfrm>
        <a:graphic>
          <a:graphicData uri="http://schemas.openxmlformats.org/drawingml/2006/table">
            <a:tbl>
              <a:tblPr firstRow="1" firstCol="1" bandRow="1">
                <a:tableStyleId>{21E4AEA4-8DFA-4A89-87EB-49C32662AFE0}</a:tableStyleId>
              </a:tblPr>
              <a:tblGrid>
                <a:gridCol w="1789960">
                  <a:extLst>
                    <a:ext uri="{9D8B030D-6E8A-4147-A177-3AD203B41FA5}">
                      <a16:colId xmlns="" xmlns:a16="http://schemas.microsoft.com/office/drawing/2014/main" val="4095045277"/>
                    </a:ext>
                  </a:extLst>
                </a:gridCol>
                <a:gridCol w="2650845">
                  <a:extLst>
                    <a:ext uri="{9D8B030D-6E8A-4147-A177-3AD203B41FA5}">
                      <a16:colId xmlns="" xmlns:a16="http://schemas.microsoft.com/office/drawing/2014/main" val="921230577"/>
                    </a:ext>
                  </a:extLst>
                </a:gridCol>
                <a:gridCol w="6563189">
                  <a:extLst>
                    <a:ext uri="{9D8B030D-6E8A-4147-A177-3AD203B41FA5}">
                      <a16:colId xmlns="" xmlns:a16="http://schemas.microsoft.com/office/drawing/2014/main" val="3981341364"/>
                    </a:ext>
                  </a:extLst>
                </a:gridCol>
              </a:tblGrid>
              <a:tr h="463455">
                <a:tc>
                  <a:txBody>
                    <a:bodyPr/>
                    <a:lstStyle/>
                    <a:p>
                      <a:pPr algn="ctr">
                        <a:lnSpc>
                          <a:spcPct val="107000"/>
                        </a:lnSpc>
                        <a:spcAft>
                          <a:spcPts val="0"/>
                        </a:spcAft>
                      </a:pPr>
                      <a:r>
                        <a:rPr lang="el-GR" sz="1400" dirty="0">
                          <a:effectLst/>
                        </a:rPr>
                        <a:t>Ακαδημαϊκή οντότητα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1400" dirty="0">
                          <a:effectLst/>
                        </a:rPr>
                        <a:t>Ενότητα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Συνοπτική περιγραφή δεδομένων</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694823657"/>
                  </a:ext>
                </a:extLst>
              </a:tr>
              <a:tr h="278370">
                <a:tc rowSpan="9">
                  <a:txBody>
                    <a:bodyPr/>
                    <a:lstStyle/>
                    <a:p>
                      <a:pPr algn="ctr">
                        <a:lnSpc>
                          <a:spcPct val="107000"/>
                        </a:lnSpc>
                        <a:spcAft>
                          <a:spcPts val="0"/>
                        </a:spcAft>
                      </a:pPr>
                      <a:r>
                        <a:rPr lang="el-GR" sz="2400" dirty="0">
                          <a:effectLst/>
                        </a:rPr>
                        <a:t>Ίδρυμα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2000" dirty="0">
                          <a:effectLst/>
                        </a:rPr>
                        <a:t>Χωροταξία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για την γεωγραφική κατανομή των μονάδων και υπηρεσιών του Ιδρύματος.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4109951195"/>
                  </a:ext>
                </a:extLst>
              </a:tr>
              <a:tr h="437884">
                <a:tc vMerge="1">
                  <a:txBody>
                    <a:bodyPr/>
                    <a:lstStyle/>
                    <a:p>
                      <a:endParaRPr lang="el-GR"/>
                    </a:p>
                  </a:txBody>
                  <a:tcPr/>
                </a:tc>
                <a:tc>
                  <a:txBody>
                    <a:bodyPr/>
                    <a:lstStyle/>
                    <a:p>
                      <a:pPr algn="ctr">
                        <a:lnSpc>
                          <a:spcPct val="107000"/>
                        </a:lnSpc>
                        <a:spcAft>
                          <a:spcPts val="0"/>
                        </a:spcAft>
                      </a:pPr>
                      <a:r>
                        <a:rPr lang="el-GR" sz="2000" dirty="0">
                          <a:effectLst/>
                        </a:rPr>
                        <a:t>Εκπαίδευση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Συγκεντρωτικά στοιχεία προπτυχιακών και μεταπτυχιακών φοιτητών, αποφοίτων, υποψηφίων διδακτόρων και διδακτόρων του Ιδρύματος.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668347523"/>
                  </a:ext>
                </a:extLst>
              </a:tr>
              <a:tr h="656826">
                <a:tc vMerge="1">
                  <a:txBody>
                    <a:bodyPr/>
                    <a:lstStyle/>
                    <a:p>
                      <a:endParaRPr lang="el-GR"/>
                    </a:p>
                  </a:txBody>
                  <a:tcPr/>
                </a:tc>
                <a:tc>
                  <a:txBody>
                    <a:bodyPr/>
                    <a:lstStyle/>
                    <a:p>
                      <a:pPr algn="ctr">
                        <a:lnSpc>
                          <a:spcPct val="107000"/>
                        </a:lnSpc>
                        <a:spcAft>
                          <a:spcPts val="0"/>
                        </a:spcAft>
                      </a:pPr>
                      <a:r>
                        <a:rPr lang="el-GR" sz="2000" dirty="0">
                          <a:effectLst/>
                        </a:rPr>
                        <a:t>Διοικητικές υπηρεσίες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για τις διοικητικές υπηρεσίες του Ιδρύματος (υποστήριξη Διοίκησης, ΜΟΔΙΠ, Υπηρεσία Προσωπικού, Οικονομική Υπηρεσία, Τεχνική Υπηρεσία, ΕΛΚΕ, ΔΑΣΤΑ, Γραφείο Διαμεσολάβησης, Γραμματείες, Βιβλιοθήκη, Διδασκαλεία, κέντρα άθλησης κ.α.)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651053557"/>
                  </a:ext>
                </a:extLst>
              </a:tr>
              <a:tr h="437884">
                <a:tc vMerge="1">
                  <a:txBody>
                    <a:bodyPr/>
                    <a:lstStyle/>
                    <a:p>
                      <a:endParaRPr lang="el-GR"/>
                    </a:p>
                  </a:txBody>
                  <a:tcPr/>
                </a:tc>
                <a:tc>
                  <a:txBody>
                    <a:bodyPr/>
                    <a:lstStyle/>
                    <a:p>
                      <a:pPr algn="ctr">
                        <a:lnSpc>
                          <a:spcPct val="107000"/>
                        </a:lnSpc>
                        <a:spcAft>
                          <a:spcPts val="0"/>
                        </a:spcAft>
                      </a:pPr>
                      <a:r>
                        <a:rPr lang="el-GR" sz="2000" dirty="0">
                          <a:effectLst/>
                        </a:rPr>
                        <a:t>Οικονομικά στοιχεία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για την χρηματοδότηση και τις δαπάνες Τακτικού Προϋπολογισμού του Ιδρύματος.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3398102700"/>
                  </a:ext>
                </a:extLst>
              </a:tr>
              <a:tr h="437884">
                <a:tc vMerge="1">
                  <a:txBody>
                    <a:bodyPr/>
                    <a:lstStyle/>
                    <a:p>
                      <a:endParaRPr lang="el-GR"/>
                    </a:p>
                  </a:txBody>
                  <a:tcPr/>
                </a:tc>
                <a:tc>
                  <a:txBody>
                    <a:bodyPr/>
                    <a:lstStyle/>
                    <a:p>
                      <a:pPr algn="ctr">
                        <a:lnSpc>
                          <a:spcPct val="107000"/>
                        </a:lnSpc>
                        <a:spcAft>
                          <a:spcPts val="0"/>
                        </a:spcAft>
                      </a:pPr>
                      <a:r>
                        <a:rPr lang="el-GR" sz="2000" dirty="0">
                          <a:effectLst/>
                        </a:rPr>
                        <a:t>Υποδομές - υπηρεσίες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για τις υποδομές και τις προσφερόμενες υπηρεσίες του Ιδρύματος (εγκαταστάσεις, αίθουσες, εργαστήρια, ψηφιακές υπηρεσίες, Βιβλιοθήκες κ.α.).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211485653"/>
                  </a:ext>
                </a:extLst>
              </a:tr>
              <a:tr h="437884">
                <a:tc vMerge="1">
                  <a:txBody>
                    <a:bodyPr/>
                    <a:lstStyle/>
                    <a:p>
                      <a:endParaRPr lang="el-GR"/>
                    </a:p>
                  </a:txBody>
                  <a:tcPr/>
                </a:tc>
                <a:tc>
                  <a:txBody>
                    <a:bodyPr/>
                    <a:lstStyle/>
                    <a:p>
                      <a:pPr algn="ctr">
                        <a:lnSpc>
                          <a:spcPct val="107000"/>
                        </a:lnSpc>
                        <a:spcAft>
                          <a:spcPts val="0"/>
                        </a:spcAft>
                      </a:pPr>
                      <a:r>
                        <a:rPr lang="el-GR" sz="2000" dirty="0">
                          <a:effectLst/>
                        </a:rPr>
                        <a:t>Έρευνα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για την ερευνητική δραστηριότητα του Ιδρύματος (παραγωγή και αναγνώριση ερευνητικού έργου, ερευνητικά έργα, κέντρα αριστείας κ.α.).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4292095102"/>
                  </a:ext>
                </a:extLst>
              </a:tr>
              <a:tr h="437884">
                <a:tc vMerge="1">
                  <a:txBody>
                    <a:bodyPr/>
                    <a:lstStyle/>
                    <a:p>
                      <a:endParaRPr lang="el-GR"/>
                    </a:p>
                  </a:txBody>
                  <a:tcPr/>
                </a:tc>
                <a:tc>
                  <a:txBody>
                    <a:bodyPr/>
                    <a:lstStyle/>
                    <a:p>
                      <a:pPr algn="ctr">
                        <a:lnSpc>
                          <a:spcPct val="107000"/>
                        </a:lnSpc>
                        <a:spcAft>
                          <a:spcPts val="0"/>
                        </a:spcAft>
                      </a:pPr>
                      <a:r>
                        <a:rPr lang="el-GR" sz="2000" dirty="0">
                          <a:effectLst/>
                        </a:rPr>
                        <a:t>Φοιτητική μέριμνα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a:effectLst/>
                        </a:rPr>
                        <a:t>Στοιχεία για την σίτιση, την στέγαση, την φροντίδα υγείας, την συμβουλευτική των φοιτητών κ.α.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2611396638"/>
                  </a:ext>
                </a:extLst>
              </a:tr>
              <a:tr h="556738">
                <a:tc vMerge="1">
                  <a:txBody>
                    <a:bodyPr/>
                    <a:lstStyle/>
                    <a:p>
                      <a:endParaRPr lang="el-GR"/>
                    </a:p>
                  </a:txBody>
                  <a:tcPr/>
                </a:tc>
                <a:tc>
                  <a:txBody>
                    <a:bodyPr/>
                    <a:lstStyle/>
                    <a:p>
                      <a:pPr algn="ctr">
                        <a:lnSpc>
                          <a:spcPct val="107000"/>
                        </a:lnSpc>
                        <a:spcAft>
                          <a:spcPts val="0"/>
                        </a:spcAft>
                      </a:pPr>
                      <a:r>
                        <a:rPr lang="el-GR" sz="2000" dirty="0">
                          <a:effectLst/>
                        </a:rPr>
                        <a:t>Ακαδημαϊκή - κοινωνική υπευθυνότητα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για την αειφορία και την οικονομική και κοινωνική πολιτική του Ιδρύματος.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4015049906"/>
                  </a:ext>
                </a:extLst>
              </a:tr>
              <a:tr h="875767">
                <a:tc vMerge="1">
                  <a:txBody>
                    <a:bodyPr/>
                    <a:lstStyle/>
                    <a:p>
                      <a:endParaRPr lang="el-GR"/>
                    </a:p>
                  </a:txBody>
                  <a:tcPr/>
                </a:tc>
                <a:tc>
                  <a:txBody>
                    <a:bodyPr/>
                    <a:lstStyle/>
                    <a:p>
                      <a:pPr algn="ctr">
                        <a:lnSpc>
                          <a:spcPct val="107000"/>
                        </a:lnSpc>
                        <a:spcAft>
                          <a:spcPts val="0"/>
                        </a:spcAft>
                      </a:pPr>
                      <a:r>
                        <a:rPr lang="el-GR" sz="2000" dirty="0">
                          <a:effectLst/>
                        </a:rPr>
                        <a:t>Εσωτερικό Σύστημα Διασφάλισης Ποιότητας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για το Εσωτερικό Σύστημα Διασφάλισης Ποιότητας των ΑΕΙ (δομές και διαδικασίες, αξιολογήσεις, επιθεωρήσεις, συμμετοχή εξωτερικών φορέων, παρακολούθηση αποφοίτων, διαδικασίες ακρόασης της γνώμης των φοιτητών, πληροφοριακά συστήματα, ερωτηματολόγια φοιτητών κ.α.).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2907180688"/>
                  </a:ext>
                </a:extLst>
              </a:tr>
            </a:tbl>
          </a:graphicData>
        </a:graphic>
      </p:graphicFrame>
    </p:spTree>
    <p:extLst>
      <p:ext uri="{BB962C8B-B14F-4D97-AF65-F5344CB8AC3E}">
        <p14:creationId xmlns:p14="http://schemas.microsoft.com/office/powerpoint/2010/main" val="26397567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8442" y="279592"/>
            <a:ext cx="9011165" cy="766693"/>
          </a:xfrm>
        </p:spPr>
        <p:txBody>
          <a:bodyPr>
            <a:noAutofit/>
          </a:bodyPr>
          <a:lstStyle/>
          <a:p>
            <a:r>
              <a:rPr lang="el-GR" sz="2800" dirty="0"/>
              <a:t>Υλικό Τεκμηρίωσης - ΟΠΕΣΠ</a:t>
            </a:r>
            <a:endParaRPr lang="el-GR" sz="2800" dirty="0">
              <a:solidFill>
                <a:srgbClr val="0093B3"/>
              </a:solidFill>
              <a:latin typeface="Aria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2553" y="246430"/>
            <a:ext cx="1470503" cy="87672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27700406"/>
              </p:ext>
            </p:extLst>
          </p:nvPr>
        </p:nvGraphicFramePr>
        <p:xfrm>
          <a:off x="572655" y="1518247"/>
          <a:ext cx="11383555" cy="4344105"/>
        </p:xfrm>
        <a:graphic>
          <a:graphicData uri="http://schemas.openxmlformats.org/drawingml/2006/table">
            <a:tbl>
              <a:tblPr firstRow="1" firstCol="1" bandRow="1">
                <a:tableStyleId>{21E4AEA4-8DFA-4A89-87EB-49C32662AFE0}</a:tableStyleId>
              </a:tblPr>
              <a:tblGrid>
                <a:gridCol w="1851701">
                  <a:extLst>
                    <a:ext uri="{9D8B030D-6E8A-4147-A177-3AD203B41FA5}">
                      <a16:colId xmlns="" xmlns:a16="http://schemas.microsoft.com/office/drawing/2014/main" val="4095045277"/>
                    </a:ext>
                  </a:extLst>
                </a:gridCol>
                <a:gridCol w="2742281">
                  <a:extLst>
                    <a:ext uri="{9D8B030D-6E8A-4147-A177-3AD203B41FA5}">
                      <a16:colId xmlns="" xmlns:a16="http://schemas.microsoft.com/office/drawing/2014/main" val="921230577"/>
                    </a:ext>
                  </a:extLst>
                </a:gridCol>
                <a:gridCol w="6789573">
                  <a:extLst>
                    <a:ext uri="{9D8B030D-6E8A-4147-A177-3AD203B41FA5}">
                      <a16:colId xmlns="" xmlns:a16="http://schemas.microsoft.com/office/drawing/2014/main" val="3981341364"/>
                    </a:ext>
                  </a:extLst>
                </a:gridCol>
              </a:tblGrid>
              <a:tr h="603850">
                <a:tc>
                  <a:txBody>
                    <a:bodyPr/>
                    <a:lstStyle/>
                    <a:p>
                      <a:pPr algn="ctr">
                        <a:lnSpc>
                          <a:spcPct val="107000"/>
                        </a:lnSpc>
                        <a:spcAft>
                          <a:spcPts val="0"/>
                        </a:spcAft>
                      </a:pPr>
                      <a:r>
                        <a:rPr lang="el-GR" sz="1800" dirty="0">
                          <a:effectLst/>
                        </a:rPr>
                        <a:t>Ακαδημαϊκή οντότητα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1800" dirty="0">
                          <a:effectLst/>
                        </a:rPr>
                        <a:t>Ενότητα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800" dirty="0">
                          <a:effectLst/>
                        </a:rPr>
                        <a:t>Συνοπτική περιγραφή δεδομένων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694823657"/>
                  </a:ext>
                </a:extLst>
              </a:tr>
              <a:tr h="511788">
                <a:tc rowSpan="5">
                  <a:txBody>
                    <a:bodyPr/>
                    <a:lstStyle/>
                    <a:p>
                      <a:pPr algn="ctr">
                        <a:lnSpc>
                          <a:spcPct val="107000"/>
                        </a:lnSpc>
                        <a:spcAft>
                          <a:spcPts val="0"/>
                        </a:spcAft>
                      </a:pPr>
                      <a:r>
                        <a:rPr lang="el-GR" sz="2400" dirty="0">
                          <a:effectLst/>
                        </a:rPr>
                        <a:t>Τμήμα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2000" dirty="0">
                          <a:effectLst/>
                        </a:rPr>
                        <a:t>Ταυτότητα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800" dirty="0">
                          <a:effectLst/>
                        </a:rPr>
                        <a:t>Γενικά στοιχεία του Τμήματος (τομείς, προγράμματα σπουδών, χωροταξία κ.α.)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053792137"/>
                  </a:ext>
                </a:extLst>
              </a:tr>
              <a:tr h="804338">
                <a:tc vMerge="1">
                  <a:txBody>
                    <a:bodyPr/>
                    <a:lstStyle/>
                    <a:p>
                      <a:endParaRPr lang="el-GR"/>
                    </a:p>
                  </a:txBody>
                  <a:tcPr/>
                </a:tc>
                <a:tc>
                  <a:txBody>
                    <a:bodyPr/>
                    <a:lstStyle/>
                    <a:p>
                      <a:pPr algn="ctr">
                        <a:lnSpc>
                          <a:spcPct val="107000"/>
                        </a:lnSpc>
                        <a:spcAft>
                          <a:spcPts val="0"/>
                        </a:spcAft>
                      </a:pPr>
                      <a:r>
                        <a:rPr lang="el-GR" sz="2000" dirty="0">
                          <a:effectLst/>
                        </a:rPr>
                        <a:t>Προσωπικό</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800" dirty="0">
                          <a:effectLst/>
                        </a:rPr>
                        <a:t>Στοιχεία για το ακαδημαϊκό, διοικητικό και λοιπό προσωπικό του Τμήματος (πληθυσμός, εξέλιξη, συνταξιοδότηση, μίσθωση, κινητικότητα, προσλήψεις κ.α.)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59696701"/>
                  </a:ext>
                </a:extLst>
              </a:tr>
              <a:tr h="511788">
                <a:tc vMerge="1">
                  <a:txBody>
                    <a:bodyPr/>
                    <a:lstStyle/>
                    <a:p>
                      <a:endParaRPr lang="el-GR"/>
                    </a:p>
                  </a:txBody>
                  <a:tcPr/>
                </a:tc>
                <a:tc>
                  <a:txBody>
                    <a:bodyPr/>
                    <a:lstStyle/>
                    <a:p>
                      <a:pPr algn="ctr">
                        <a:lnSpc>
                          <a:spcPct val="107000"/>
                        </a:lnSpc>
                        <a:spcAft>
                          <a:spcPts val="0"/>
                        </a:spcAft>
                      </a:pPr>
                      <a:r>
                        <a:rPr lang="el-GR" sz="2000" dirty="0">
                          <a:effectLst/>
                        </a:rPr>
                        <a:t>Οικονομικά στοιχεία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800" dirty="0">
                          <a:effectLst/>
                        </a:rPr>
                        <a:t>Στοιχεία για την χρηματοδότηση του Τμήματος.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416880817"/>
                  </a:ext>
                </a:extLst>
              </a:tr>
              <a:tr h="804338">
                <a:tc vMerge="1">
                  <a:txBody>
                    <a:bodyPr/>
                    <a:lstStyle/>
                    <a:p>
                      <a:endParaRPr lang="el-GR"/>
                    </a:p>
                  </a:txBody>
                  <a:tcPr/>
                </a:tc>
                <a:tc>
                  <a:txBody>
                    <a:bodyPr/>
                    <a:lstStyle/>
                    <a:p>
                      <a:pPr algn="ctr">
                        <a:lnSpc>
                          <a:spcPct val="107000"/>
                        </a:lnSpc>
                        <a:spcAft>
                          <a:spcPts val="0"/>
                        </a:spcAft>
                      </a:pPr>
                      <a:r>
                        <a:rPr lang="el-GR" sz="2000" dirty="0">
                          <a:effectLst/>
                        </a:rPr>
                        <a:t>Υποδομές - υπηρεσίες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800" dirty="0">
                          <a:effectLst/>
                        </a:rPr>
                        <a:t>Στοιχεία για τις υποδομές και τις προσφερόμενες υπηρεσίες του Τμήματος (αίθουσες, εργαστήρια, βιβλιοθήκες, ψηφιακές υπηρεσίες, συμβουλευτική φοιτητών, ηλεκτρονική τάξη κ.α.)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505157101"/>
                  </a:ext>
                </a:extLst>
              </a:tr>
              <a:tr h="804338">
                <a:tc vMerge="1">
                  <a:txBody>
                    <a:bodyPr/>
                    <a:lstStyle/>
                    <a:p>
                      <a:endParaRPr lang="el-GR"/>
                    </a:p>
                  </a:txBody>
                  <a:tcPr/>
                </a:tc>
                <a:tc>
                  <a:txBody>
                    <a:bodyPr/>
                    <a:lstStyle/>
                    <a:p>
                      <a:pPr algn="ctr">
                        <a:lnSpc>
                          <a:spcPct val="107000"/>
                        </a:lnSpc>
                        <a:spcAft>
                          <a:spcPts val="0"/>
                        </a:spcAft>
                      </a:pPr>
                      <a:r>
                        <a:rPr lang="el-GR" sz="2000" dirty="0">
                          <a:effectLst/>
                        </a:rPr>
                        <a:t>Έρευνα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800" dirty="0">
                          <a:effectLst/>
                        </a:rPr>
                        <a:t>Στοιχεία για την ερευνητική δραστηριότητα του Τμήματος (παραγωγή και αναγνώριση ερευνητικού έργου, στοιχεία για τα ερευνητικά έργα κ.α.)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993381976"/>
                  </a:ext>
                </a:extLst>
              </a:tr>
            </a:tbl>
          </a:graphicData>
        </a:graphic>
      </p:graphicFrame>
    </p:spTree>
    <p:extLst>
      <p:ext uri="{BB962C8B-B14F-4D97-AF65-F5344CB8AC3E}">
        <p14:creationId xmlns:p14="http://schemas.microsoft.com/office/powerpoint/2010/main" val="415828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8442" y="279592"/>
            <a:ext cx="9011165" cy="766693"/>
          </a:xfrm>
        </p:spPr>
        <p:txBody>
          <a:bodyPr>
            <a:noAutofit/>
          </a:bodyPr>
          <a:lstStyle/>
          <a:p>
            <a:r>
              <a:rPr lang="el-GR" sz="2800" dirty="0"/>
              <a:t>Υλικό Τεκμηρίωσης - ΟΠΕΣΠ</a:t>
            </a:r>
            <a:endParaRPr lang="el-GR" sz="2800" dirty="0">
              <a:solidFill>
                <a:srgbClr val="0093B3"/>
              </a:solidFill>
              <a:latin typeface="Aria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2553" y="246430"/>
            <a:ext cx="1470503" cy="87672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93257114"/>
              </p:ext>
            </p:extLst>
          </p:nvPr>
        </p:nvGraphicFramePr>
        <p:xfrm>
          <a:off x="557285" y="1208456"/>
          <a:ext cx="10800000" cy="5391363"/>
        </p:xfrm>
        <a:graphic>
          <a:graphicData uri="http://schemas.openxmlformats.org/drawingml/2006/table">
            <a:tbl>
              <a:tblPr firstRow="1" firstCol="1" bandRow="1">
                <a:tableStyleId>{21E4AEA4-8DFA-4A89-87EB-49C32662AFE0}</a:tableStyleId>
              </a:tblPr>
              <a:tblGrid>
                <a:gridCol w="2208043">
                  <a:extLst>
                    <a:ext uri="{9D8B030D-6E8A-4147-A177-3AD203B41FA5}">
                      <a16:colId xmlns="" xmlns:a16="http://schemas.microsoft.com/office/drawing/2014/main" val="4095045277"/>
                    </a:ext>
                  </a:extLst>
                </a:gridCol>
                <a:gridCol w="2150438">
                  <a:extLst>
                    <a:ext uri="{9D8B030D-6E8A-4147-A177-3AD203B41FA5}">
                      <a16:colId xmlns="" xmlns:a16="http://schemas.microsoft.com/office/drawing/2014/main" val="921230577"/>
                    </a:ext>
                  </a:extLst>
                </a:gridCol>
                <a:gridCol w="6441519">
                  <a:extLst>
                    <a:ext uri="{9D8B030D-6E8A-4147-A177-3AD203B41FA5}">
                      <a16:colId xmlns="" xmlns:a16="http://schemas.microsoft.com/office/drawing/2014/main" val="3981341364"/>
                    </a:ext>
                  </a:extLst>
                </a:gridCol>
              </a:tblGrid>
              <a:tr h="222637">
                <a:tc>
                  <a:txBody>
                    <a:bodyPr/>
                    <a:lstStyle/>
                    <a:p>
                      <a:pPr algn="ctr">
                        <a:lnSpc>
                          <a:spcPct val="107000"/>
                        </a:lnSpc>
                        <a:spcAft>
                          <a:spcPts val="0"/>
                        </a:spcAft>
                      </a:pPr>
                      <a:r>
                        <a:rPr lang="el-GR" sz="1600" dirty="0">
                          <a:effectLst/>
                        </a:rPr>
                        <a:t>Ακαδημαϊκή οντότητα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1600" dirty="0">
                          <a:effectLst/>
                        </a:rPr>
                        <a:t>Ενότητα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600" dirty="0">
                          <a:effectLst/>
                        </a:rPr>
                        <a:t>Συνοπτική περιγραφή δεδομένων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694823657"/>
                  </a:ext>
                </a:extLst>
              </a:tr>
              <a:tr h="1147012">
                <a:tc rowSpan="3">
                  <a:txBody>
                    <a:bodyPr/>
                    <a:lstStyle/>
                    <a:p>
                      <a:pPr algn="ctr">
                        <a:lnSpc>
                          <a:spcPct val="107000"/>
                        </a:lnSpc>
                        <a:spcAft>
                          <a:spcPts val="0"/>
                        </a:spcAft>
                      </a:pPr>
                      <a:r>
                        <a:rPr lang="el-GR" sz="1800" dirty="0">
                          <a:effectLst/>
                        </a:rPr>
                        <a:t>Πρόγραμμα Προπτυχιακών Σπουδών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2000" dirty="0">
                          <a:effectLst/>
                        </a:rPr>
                        <a:t>Γενικά στοιχεία ΠΠΣ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Γενικά στοιχεία που περιγράφουν το Πρόγραμμα Σπουδών (ημερομηνίες ίδρυσης και τελευταίας αναμόρφωσης, γλώσσα κ.α.), την δομή και οργάνωσή του (σύνολα και κατηγοριοποίηση μαθημάτων, πρακτική άσκηση και διπλωματική εργασία κ.α.) και θέματα σχεδιασμού και τρόπου κατάρτισης του Προγράμματος.</a:t>
                      </a:r>
                    </a:p>
                  </a:txBody>
                  <a:tcPr marL="24954" marR="24954" marT="0" marB="0" anchor="ctr"/>
                </a:tc>
                <a:extLst>
                  <a:ext uri="{0D108BD9-81ED-4DB2-BD59-A6C34878D82A}">
                    <a16:rowId xmlns="" xmlns:a16="http://schemas.microsoft.com/office/drawing/2014/main" val="1003114967"/>
                  </a:ext>
                </a:extLst>
              </a:tr>
              <a:tr h="684084">
                <a:tc vMerge="1">
                  <a:txBody>
                    <a:bodyPr/>
                    <a:lstStyle/>
                    <a:p>
                      <a:endParaRPr lang="el-GR"/>
                    </a:p>
                  </a:txBody>
                  <a:tcPr/>
                </a:tc>
                <a:tc>
                  <a:txBody>
                    <a:bodyPr/>
                    <a:lstStyle/>
                    <a:p>
                      <a:pPr algn="ctr">
                        <a:lnSpc>
                          <a:spcPct val="107000"/>
                        </a:lnSpc>
                        <a:spcAft>
                          <a:spcPts val="0"/>
                        </a:spcAft>
                      </a:pPr>
                      <a:r>
                        <a:rPr lang="el-GR" sz="2000" dirty="0">
                          <a:effectLst/>
                        </a:rPr>
                        <a:t>Φοιτητές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Στοιχεία που αφορούν τον φοιτητικό πληθυσμό (πλήθος, εξέλιξη, διάρκεια σπουδών, τρόπος εισαγωγής, επιδόσεις, κινητικότητα, προσβασιμότητα, απορρόφηση κ.α.)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433509251"/>
                  </a:ext>
                </a:extLst>
              </a:tr>
              <a:tr h="684084">
                <a:tc vMerge="1">
                  <a:txBody>
                    <a:bodyPr/>
                    <a:lstStyle/>
                    <a:p>
                      <a:endParaRPr lang="el-GR"/>
                    </a:p>
                  </a:txBody>
                  <a:tcPr/>
                </a:tc>
                <a:tc>
                  <a:txBody>
                    <a:bodyPr/>
                    <a:lstStyle/>
                    <a:p>
                      <a:pPr algn="ctr">
                        <a:lnSpc>
                          <a:spcPct val="107000"/>
                        </a:lnSpc>
                        <a:spcAft>
                          <a:spcPts val="0"/>
                        </a:spcAft>
                      </a:pPr>
                      <a:r>
                        <a:rPr lang="el-GR" sz="2000" dirty="0">
                          <a:effectLst/>
                        </a:rPr>
                        <a:t>Πρακτική άσκηση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endParaRPr lang="el-GR" sz="1400" dirty="0">
                        <a:effectLst/>
                      </a:endParaRPr>
                    </a:p>
                    <a:p>
                      <a:pPr>
                        <a:lnSpc>
                          <a:spcPct val="107000"/>
                        </a:lnSpc>
                        <a:spcAft>
                          <a:spcPts val="0"/>
                        </a:spcAft>
                      </a:pPr>
                      <a:r>
                        <a:rPr lang="el-GR" sz="1400" dirty="0">
                          <a:effectLst/>
                        </a:rPr>
                        <a:t>Γενικά στοιχεία σχετικά με την πρακτική άσκηση των φοιτητών.</a:t>
                      </a:r>
                    </a:p>
                    <a:p>
                      <a:pPr>
                        <a:lnSpc>
                          <a:spcPct val="107000"/>
                        </a:lnSpc>
                        <a:spcAft>
                          <a:spcPts val="0"/>
                        </a:spcAft>
                      </a:pP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932183898"/>
                  </a:ext>
                </a:extLst>
              </a:tr>
              <a:tr h="1147012">
                <a:tc>
                  <a:txBody>
                    <a:bodyPr/>
                    <a:lstStyle/>
                    <a:p>
                      <a:pPr algn="ctr">
                        <a:lnSpc>
                          <a:spcPct val="107000"/>
                        </a:lnSpc>
                        <a:spcAft>
                          <a:spcPts val="0"/>
                        </a:spcAft>
                      </a:pPr>
                      <a:r>
                        <a:rPr lang="el-GR" sz="1800" dirty="0">
                          <a:effectLst/>
                        </a:rPr>
                        <a:t>Πρόγραμμα Μεταπτυχιακών Σπουδών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2000" dirty="0">
                          <a:effectLst/>
                        </a:rPr>
                        <a:t>Γενικά στοιχεία ΠΜΣ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Γενικά στοιχεία που περιγράφουν το Πρόγραμμα Μεταπτυχιακών Σπουδών (ημερομηνίες ίδρυσης και τελευταίας αναμόρφωσης, συμμετέχοντα Ιδρύματα και Τμήματα, τρόπος παρακολούθησης, φοιτητές, δίδακτρα κ.α.) και στοιχεία οργάνωσης και δομής του Προγράμματος (σύνολα και κατηγοριοποίηση μαθημάτων κ.α.)</a:t>
                      </a:r>
                    </a:p>
                  </a:txBody>
                  <a:tcPr marL="24954" marR="24954" marT="0" marB="0" anchor="ctr"/>
                </a:tc>
                <a:extLst>
                  <a:ext uri="{0D108BD9-81ED-4DB2-BD59-A6C34878D82A}">
                    <a16:rowId xmlns="" xmlns:a16="http://schemas.microsoft.com/office/drawing/2014/main" val="351654102"/>
                  </a:ext>
                </a:extLst>
              </a:tr>
              <a:tr h="1290262">
                <a:tc>
                  <a:txBody>
                    <a:bodyPr/>
                    <a:lstStyle/>
                    <a:p>
                      <a:pPr algn="ctr">
                        <a:lnSpc>
                          <a:spcPct val="107000"/>
                        </a:lnSpc>
                        <a:spcAft>
                          <a:spcPts val="0"/>
                        </a:spcAft>
                      </a:pPr>
                      <a:endParaRPr lang="el-GR" sz="1800" dirty="0">
                        <a:effectLst/>
                      </a:endParaRPr>
                    </a:p>
                    <a:p>
                      <a:pPr algn="ctr">
                        <a:lnSpc>
                          <a:spcPct val="107000"/>
                        </a:lnSpc>
                        <a:spcAft>
                          <a:spcPts val="0"/>
                        </a:spcAft>
                      </a:pPr>
                      <a:r>
                        <a:rPr lang="el-GR" sz="1800" dirty="0">
                          <a:effectLst/>
                        </a:rPr>
                        <a:t>Πρόγραμμα Διδακτορικών Σπουδών</a:t>
                      </a:r>
                    </a:p>
                    <a:p>
                      <a:pPr algn="ctr">
                        <a:lnSpc>
                          <a:spcPct val="107000"/>
                        </a:lnSpc>
                        <a:spcAft>
                          <a:spcPts val="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gn="ctr">
                        <a:lnSpc>
                          <a:spcPct val="107000"/>
                        </a:lnSpc>
                        <a:spcAft>
                          <a:spcPts val="0"/>
                        </a:spcAft>
                      </a:pPr>
                      <a:r>
                        <a:rPr lang="el-GR" sz="2000" dirty="0">
                          <a:effectLst/>
                        </a:rPr>
                        <a:t>Γενικά στοιχεία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tc>
                  <a:txBody>
                    <a:bodyPr/>
                    <a:lstStyle/>
                    <a:p>
                      <a:pPr>
                        <a:lnSpc>
                          <a:spcPct val="107000"/>
                        </a:lnSpc>
                        <a:spcAft>
                          <a:spcPts val="0"/>
                        </a:spcAft>
                      </a:pPr>
                      <a:r>
                        <a:rPr lang="el-GR" sz="1400" dirty="0">
                          <a:effectLst/>
                        </a:rPr>
                        <a:t>Γενικά στοιχεία για το Πρόγραμμα Διδακτορικών Σπουδών (συμμετέχοντες φορείς, θέσεις, διάρκεια, υποψήφιοι διδάκτορες, διδακτορικές διατριβές, ερευνητική δραστηριότητα κ.α.).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54" marR="24954" marT="0" marB="0" anchor="ctr"/>
                </a:tc>
                <a:extLst>
                  <a:ext uri="{0D108BD9-81ED-4DB2-BD59-A6C34878D82A}">
                    <a16:rowId xmlns="" xmlns:a16="http://schemas.microsoft.com/office/drawing/2014/main" val="1523736838"/>
                  </a:ext>
                </a:extLst>
              </a:tr>
            </a:tbl>
          </a:graphicData>
        </a:graphic>
      </p:graphicFrame>
    </p:spTree>
    <p:extLst>
      <p:ext uri="{BB962C8B-B14F-4D97-AF65-F5344CB8AC3E}">
        <p14:creationId xmlns:p14="http://schemas.microsoft.com/office/powerpoint/2010/main" val="12457930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Χρονοδιάγραμμα</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a:t>Χρονοδιάγραμμα ενεργειών 2017 – οδικός χάρτης πιστοποίησης</a:t>
            </a:r>
          </a:p>
          <a:p>
            <a:pPr marL="0" indent="0">
              <a:buNone/>
            </a:pPr>
            <a:endParaRPr lang="el-GR" sz="600" b="1" dirty="0"/>
          </a:p>
          <a:p>
            <a:r>
              <a:rPr lang="el-GR" u="sng" dirty="0"/>
              <a:t>Οκτώβριος και Νοέμβριος 2017</a:t>
            </a:r>
            <a:r>
              <a:rPr lang="el-GR" dirty="0"/>
              <a:t>: Υποβολή ερωτήσεων από τα Ιδρύματα, πραγματοποίηση τεχνικών συναντήσεων της ΑΔΙΠ με τα Ιδρύματα</a:t>
            </a:r>
          </a:p>
          <a:p>
            <a:pPr>
              <a:lnSpc>
                <a:spcPct val="100000"/>
              </a:lnSpc>
            </a:pPr>
            <a:r>
              <a:rPr lang="el-GR" u="sng" dirty="0"/>
              <a:t>Δεκέμβριος 2017</a:t>
            </a:r>
            <a:r>
              <a:rPr lang="el-GR" dirty="0"/>
              <a:t>: Έκδοση δημόσιας πρόσκλησης από την ΑΔΙΠ για υποβολή προτάσεων πιστοποίησης των ΕΣΔΠ  και των ΠΠΣ των Ιδρυμάτων</a:t>
            </a:r>
          </a:p>
          <a:p>
            <a:pPr>
              <a:lnSpc>
                <a:spcPct val="100000"/>
              </a:lnSpc>
            </a:pPr>
            <a:r>
              <a:rPr lang="el-GR" u="sng" dirty="0"/>
              <a:t>Δεκέμβριος (31) 2017</a:t>
            </a:r>
            <a:r>
              <a:rPr lang="el-GR" dirty="0"/>
              <a:t>: Ολοκλήρωση εισαγωγής των στοιχείων στο </a:t>
            </a:r>
            <a:r>
              <a:rPr lang="el-GR" dirty="0" smtClean="0"/>
              <a:t>ΟΠΕΣΠ </a:t>
            </a:r>
            <a:r>
              <a:rPr lang="el-GR" dirty="0"/>
              <a:t>εκ μέρους των Ιδρυμάτων για το ακαδημαϊκό έτος </a:t>
            </a:r>
            <a:r>
              <a:rPr lang="el-GR" dirty="0">
                <a:solidFill>
                  <a:srgbClr val="FF0000"/>
                </a:solidFill>
              </a:rPr>
              <a:t>2015-2016 και ημερολογιακό έτος 2016</a:t>
            </a:r>
          </a:p>
        </p:txBody>
      </p:sp>
    </p:spTree>
    <p:extLst>
      <p:ext uri="{BB962C8B-B14F-4D97-AF65-F5344CB8AC3E}">
        <p14:creationId xmlns:p14="http://schemas.microsoft.com/office/powerpoint/2010/main" val="1702854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Χρονοδιάγραμμα</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a:t>Χρονοδιάγραμμα ενεργειών 2018 – οδικός χάρτης πιστοποίησης</a:t>
            </a:r>
          </a:p>
          <a:p>
            <a:pPr marL="0" indent="0">
              <a:buNone/>
            </a:pPr>
            <a:endParaRPr lang="el-GR" sz="600" b="1" dirty="0"/>
          </a:p>
          <a:p>
            <a:r>
              <a:rPr lang="el-GR" u="sng" dirty="0"/>
              <a:t>Ιανουάριος-Ιούνιος 2018</a:t>
            </a:r>
            <a:r>
              <a:rPr lang="el-GR" dirty="0"/>
              <a:t>: Υποβολή προτάσεων πιστοποίησης ΕΣΔΠ και προτάσεων πιστοποίησης ΠΠΣ από τα Ιδρύματα </a:t>
            </a:r>
          </a:p>
          <a:p>
            <a:r>
              <a:rPr lang="el-GR" u="sng" dirty="0"/>
              <a:t>Ιανουάριος-Μάρτιος 2018</a:t>
            </a:r>
            <a:r>
              <a:rPr lang="el-GR" dirty="0"/>
              <a:t>: Εισαγωγή των στοιχείων στο ΟΠΕΣΠ εκ μέρους των Ιδρυμάτων για το ακαδημαϊκό έτος 2016-2017 και ημερολογιακό έτος 2017</a:t>
            </a:r>
          </a:p>
          <a:p>
            <a:r>
              <a:rPr lang="el-GR" u="sng" dirty="0"/>
              <a:t>Απρίλιος-Ιούλιος 2018</a:t>
            </a:r>
            <a:r>
              <a:rPr lang="el-GR" dirty="0"/>
              <a:t>: Πραγματοποίηση πιστοποιήσεων ΕΣΔΠ</a:t>
            </a:r>
          </a:p>
          <a:p>
            <a:r>
              <a:rPr lang="el-GR" u="sng" dirty="0"/>
              <a:t>Σεπτέμβριος-Δεκέμβριος 2018</a:t>
            </a:r>
            <a:r>
              <a:rPr lang="el-GR" dirty="0"/>
              <a:t>: Πραγματοποίηση πιστοποίησης λοιπών ΕΣΔΠ και 65 ΠΠΣ</a:t>
            </a:r>
          </a:p>
          <a:p>
            <a:r>
              <a:rPr lang="el-GR" u="sng" dirty="0"/>
              <a:t>Στόχος για το 2018</a:t>
            </a:r>
            <a:r>
              <a:rPr lang="el-GR" dirty="0"/>
              <a:t>: Πραγματοποίηση 100 πιστοποιήσεων</a:t>
            </a:r>
          </a:p>
          <a:p>
            <a:endParaRPr lang="el-GR" dirty="0"/>
          </a:p>
        </p:txBody>
      </p:sp>
    </p:spTree>
    <p:extLst>
      <p:ext uri="{BB962C8B-B14F-4D97-AF65-F5344CB8AC3E}">
        <p14:creationId xmlns:p14="http://schemas.microsoft.com/office/powerpoint/2010/main" val="955970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49879" y="2836403"/>
            <a:ext cx="7514494" cy="507831"/>
          </a:xfrm>
          <a:prstGeom prst="rect">
            <a:avLst/>
          </a:prstGeom>
          <a:noFill/>
        </p:spPr>
        <p:txBody>
          <a:bodyPr wrap="square" rtlCol="0">
            <a:spAutoFit/>
          </a:bodyPr>
          <a:lstStyle/>
          <a:p>
            <a:pPr algn="ctr"/>
            <a:r>
              <a:rPr lang="el-GR" sz="2700" dirty="0">
                <a:solidFill>
                  <a:srgbClr val="000000"/>
                </a:solidFill>
                <a:latin typeface="TwCenMT-Bold"/>
              </a:rPr>
              <a:t>Σας ευχαριστούμε για την προσοχή σας !!</a:t>
            </a:r>
          </a:p>
        </p:txBody>
      </p:sp>
      <p:sp>
        <p:nvSpPr>
          <p:cNvPr id="2" name="Ορθογώνιο 1"/>
          <p:cNvSpPr/>
          <p:nvPr/>
        </p:nvSpPr>
        <p:spPr>
          <a:xfrm>
            <a:off x="960406" y="342458"/>
            <a:ext cx="9339533" cy="1077218"/>
          </a:xfrm>
          <a:prstGeom prst="rect">
            <a:avLst/>
          </a:prstGeom>
        </p:spPr>
        <p:txBody>
          <a:bodyPr wrap="square">
            <a:spAutoFit/>
          </a:bodyPr>
          <a:lstStyle/>
          <a:p>
            <a:pPr algn="ctr"/>
            <a:r>
              <a:rPr lang="el-GR" sz="3200" dirty="0">
                <a:solidFill>
                  <a:srgbClr val="0093B3"/>
                </a:solidFill>
                <a:latin typeface="Arial"/>
              </a:rPr>
              <a:t>Αρχή Διασφάλισης &amp; Πιστοποίησης της Ποιότητας στην Ανώτατη Εκπαίδευση</a:t>
            </a:r>
            <a:endParaRPr lang="el-GR" sz="3200" dirty="0"/>
          </a:p>
        </p:txBody>
      </p:sp>
    </p:spTree>
    <p:extLst>
      <p:ext uri="{BB962C8B-B14F-4D97-AF65-F5344CB8AC3E}">
        <p14:creationId xmlns:p14="http://schemas.microsoft.com/office/powerpoint/2010/main" val="354578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Εισαγωγή</a:t>
            </a:r>
          </a:p>
        </p:txBody>
      </p:sp>
      <p:sp>
        <p:nvSpPr>
          <p:cNvPr id="3" name="Θέση περιεχομένου 2"/>
          <p:cNvSpPr>
            <a:spLocks noGrp="1"/>
          </p:cNvSpPr>
          <p:nvPr>
            <p:ph idx="1"/>
          </p:nvPr>
        </p:nvSpPr>
        <p:spPr>
          <a:xfrm>
            <a:off x="672734" y="1292616"/>
            <a:ext cx="10515600" cy="4351338"/>
          </a:xfrm>
        </p:spPr>
        <p:txBody>
          <a:bodyPr/>
          <a:lstStyle/>
          <a:p>
            <a:pPr marL="0" indent="0">
              <a:buNone/>
            </a:pPr>
            <a:r>
              <a:rPr lang="el-GR" dirty="0" smtClean="0"/>
              <a:t>Η Διασφάλιση Ποιότητας της Ανώτατης Εκπαίδευσης</a:t>
            </a:r>
            <a:r>
              <a:rPr lang="en-GB" dirty="0" smtClean="0"/>
              <a:t> </a:t>
            </a:r>
            <a:r>
              <a:rPr lang="el-GR" dirty="0" smtClean="0"/>
              <a:t>όπως διατυπώθηκε με τη μορφή αρχών και κατευθυντηρίων οδηγιών </a:t>
            </a:r>
            <a:r>
              <a:rPr lang="el-GR" dirty="0"/>
              <a:t>του </a:t>
            </a:r>
            <a:r>
              <a:rPr lang="el-GR" dirty="0" smtClean="0"/>
              <a:t>Ευρωπαϊκού Χώρου </a:t>
            </a:r>
            <a:r>
              <a:rPr lang="el-GR" dirty="0"/>
              <a:t>Ανώτατης </a:t>
            </a:r>
            <a:r>
              <a:rPr lang="el-GR" dirty="0" smtClean="0"/>
              <a:t>Εκπαίδευσης - </a:t>
            </a:r>
            <a:r>
              <a:rPr lang="en-GB" dirty="0" smtClean="0"/>
              <a:t>ΕΧΑΕ (2015 </a:t>
            </a:r>
            <a:r>
              <a:rPr lang="en-GB" dirty="0" err="1" smtClean="0"/>
              <a:t>Ερε</a:t>
            </a:r>
            <a:r>
              <a:rPr lang="en-GB" dirty="0" smtClean="0"/>
              <a:t>βάν)</a:t>
            </a:r>
            <a:r>
              <a:rPr lang="el-GR" dirty="0" smtClean="0"/>
              <a:t> έλαβε υπόψη της</a:t>
            </a:r>
          </a:p>
          <a:p>
            <a:pPr marL="0" indent="0">
              <a:buNone/>
            </a:pPr>
            <a:endParaRPr lang="el-GR" sz="1200" dirty="0"/>
          </a:p>
          <a:p>
            <a:r>
              <a:rPr lang="el-GR" dirty="0" smtClean="0"/>
              <a:t>Την </a:t>
            </a:r>
            <a:r>
              <a:rPr lang="el-GR" dirty="0"/>
              <a:t>έντονη διεθνοποίηση της ανώτατης εκπαίδευσης</a:t>
            </a:r>
          </a:p>
          <a:p>
            <a:r>
              <a:rPr lang="el-GR" dirty="0" smtClean="0"/>
              <a:t>Τη </a:t>
            </a:r>
            <a:r>
              <a:rPr lang="el-GR" dirty="0"/>
              <a:t>διάδοση της ψηφιακής μάθησης</a:t>
            </a:r>
          </a:p>
          <a:p>
            <a:r>
              <a:rPr lang="el-GR" dirty="0" smtClean="0"/>
              <a:t>Τις </a:t>
            </a:r>
            <a:r>
              <a:rPr lang="el-GR" dirty="0"/>
              <a:t>νέες μορφές διεξαγωγής των προγραμμάτων σπουδών</a:t>
            </a:r>
          </a:p>
          <a:p>
            <a:endParaRPr lang="el-GR" dirty="0"/>
          </a:p>
        </p:txBody>
      </p:sp>
    </p:spTree>
    <p:extLst>
      <p:ext uri="{BB962C8B-B14F-4D97-AF65-F5344CB8AC3E}">
        <p14:creationId xmlns:p14="http://schemas.microsoft.com/office/powerpoint/2010/main" val="1410666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Εισαγωγή</a:t>
            </a:r>
          </a:p>
        </p:txBody>
      </p:sp>
      <p:sp>
        <p:nvSpPr>
          <p:cNvPr id="3" name="Θέση περιεχομένου 2"/>
          <p:cNvSpPr>
            <a:spLocks noGrp="1"/>
          </p:cNvSpPr>
          <p:nvPr>
            <p:ph idx="1"/>
          </p:nvPr>
        </p:nvSpPr>
        <p:spPr/>
        <p:txBody>
          <a:bodyPr/>
          <a:lstStyle/>
          <a:p>
            <a:pPr marL="0" indent="0">
              <a:buNone/>
            </a:pPr>
            <a:r>
              <a:rPr lang="el-GR" dirty="0"/>
              <a:t>Οι Κατευθυντήριες Οδηγίες </a:t>
            </a:r>
            <a:r>
              <a:rPr lang="el-GR" dirty="0" smtClean="0"/>
              <a:t>του ΕΧΑΕ (</a:t>
            </a:r>
            <a:r>
              <a:rPr lang="en-US" dirty="0"/>
              <a:t>ESG 2015) </a:t>
            </a:r>
            <a:r>
              <a:rPr lang="el-GR" dirty="0"/>
              <a:t>εστιάζουν</a:t>
            </a:r>
          </a:p>
          <a:p>
            <a:pPr marL="0" indent="0">
              <a:buNone/>
            </a:pPr>
            <a:endParaRPr lang="el-GR" sz="600" dirty="0"/>
          </a:p>
          <a:p>
            <a:r>
              <a:rPr lang="el-GR" dirty="0"/>
              <a:t>Στη </a:t>
            </a:r>
            <a:r>
              <a:rPr lang="el-GR" b="1" dirty="0"/>
              <a:t>φοιτητοκεντρική μάθηση </a:t>
            </a:r>
            <a:endParaRPr lang="en-US" dirty="0"/>
          </a:p>
          <a:p>
            <a:pPr lvl="1">
              <a:spcAft>
                <a:spcPts val="1200"/>
              </a:spcAft>
            </a:pPr>
            <a:r>
              <a:rPr lang="el-GR" dirty="0"/>
              <a:t>ευέλικτο μαθησιακό περιβάλλον</a:t>
            </a:r>
          </a:p>
          <a:p>
            <a:r>
              <a:rPr lang="el-GR" dirty="0"/>
              <a:t>Στις διαδικασίες </a:t>
            </a:r>
            <a:r>
              <a:rPr lang="el-GR" b="1" dirty="0"/>
              <a:t>διεθνοποίησης και αναγνώρισης των σπουδών</a:t>
            </a:r>
            <a:endParaRPr lang="el-GR" dirty="0"/>
          </a:p>
          <a:p>
            <a:pPr lvl="1">
              <a:spcAft>
                <a:spcPts val="1200"/>
              </a:spcAft>
            </a:pPr>
            <a:r>
              <a:rPr lang="el-GR" dirty="0"/>
              <a:t>πλαίσια προσόντων</a:t>
            </a:r>
            <a:r>
              <a:rPr lang="en-US" dirty="0"/>
              <a:t>, ECTS</a:t>
            </a:r>
            <a:r>
              <a:rPr lang="el-GR" dirty="0"/>
              <a:t> και </a:t>
            </a:r>
            <a:r>
              <a:rPr lang="en-US" dirty="0"/>
              <a:t> </a:t>
            </a:r>
            <a:r>
              <a:rPr lang="el-GR" dirty="0"/>
              <a:t>παράρτημα διπλώματος</a:t>
            </a:r>
            <a:endParaRPr lang="en-US" dirty="0"/>
          </a:p>
          <a:p>
            <a:r>
              <a:rPr lang="el-GR" dirty="0"/>
              <a:t>Στη </a:t>
            </a:r>
            <a:r>
              <a:rPr lang="el-GR" b="1" dirty="0"/>
              <a:t>στρατηγική διοίκηση </a:t>
            </a:r>
            <a:r>
              <a:rPr lang="el-GR" dirty="0"/>
              <a:t>των ΑΕΙ</a:t>
            </a:r>
          </a:p>
          <a:p>
            <a:pPr lvl="1"/>
            <a:r>
              <a:rPr lang="el-GR" dirty="0"/>
              <a:t>πολιτική ποιότητας ως μέρος της στρατηγικής</a:t>
            </a:r>
          </a:p>
        </p:txBody>
      </p:sp>
    </p:spTree>
    <p:extLst>
      <p:ext uri="{BB962C8B-B14F-4D97-AF65-F5344CB8AC3E}">
        <p14:creationId xmlns:p14="http://schemas.microsoft.com/office/powerpoint/2010/main" val="4189505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 ποιότητα της Ανώτατης Εκπαίδευσης ως αποστολή της ΑΔΙΠ</a:t>
            </a:r>
          </a:p>
        </p:txBody>
      </p:sp>
      <p:sp>
        <p:nvSpPr>
          <p:cNvPr id="3" name="Θέση περιεχομένου 2"/>
          <p:cNvSpPr>
            <a:spLocks noGrp="1"/>
          </p:cNvSpPr>
          <p:nvPr>
            <p:ph idx="1"/>
          </p:nvPr>
        </p:nvSpPr>
        <p:spPr/>
        <p:txBody>
          <a:bodyPr>
            <a:normAutofit lnSpcReduction="10000"/>
          </a:bodyPr>
          <a:lstStyle/>
          <a:p>
            <a:pPr marL="0" indent="0">
              <a:spcAft>
                <a:spcPts val="1200"/>
              </a:spcAft>
              <a:buNone/>
            </a:pPr>
            <a:r>
              <a:rPr lang="el-GR" dirty="0" smtClean="0"/>
              <a:t>Αξιοποίηση </a:t>
            </a:r>
            <a:r>
              <a:rPr lang="el-GR" dirty="0"/>
              <a:t>των ελληνικών ΑΕΙ, ως βασικών συντελεστών της ανόρθωσης της ελληνικής οικονομίας και κοινωνίας για την αντιμετώπιση της κρίσης και την εφαρμογή ενός νέου μοντέλου ανάπτυξης της χώρας. </a:t>
            </a:r>
          </a:p>
          <a:p>
            <a:pPr marL="0" indent="0">
              <a:buNone/>
            </a:pPr>
            <a:r>
              <a:rPr lang="el-GR" dirty="0"/>
              <a:t>Η ανώτατη εκπαίδευση, στις επόμενες δεκαετίες, θα πρέπει να διαδραματίσει έναν κεντρικό ρόλο για τη μετατροπή της εθνικής οικονομίας σε μια παραγωγική οικονομία, βασισμένη στη γνώση και την καινοτομία, με ελκυστικά ΑΕΙ, που θα παράγουν επιστήμονες με δημιουργικό τρόπο σκέψης, ευρεία μόρφωση και γνώσεις αιχμής, σε μια χώρα με υψηλή ποιότητα ζωής και πολιτισμού, χωρίς κοινωνικούς αποκλεισμούς.</a:t>
            </a:r>
          </a:p>
          <a:p>
            <a:endParaRPr lang="el-GR" dirty="0"/>
          </a:p>
        </p:txBody>
      </p:sp>
    </p:spTree>
    <p:extLst>
      <p:ext uri="{BB962C8B-B14F-4D97-AF65-F5344CB8AC3E}">
        <p14:creationId xmlns:p14="http://schemas.microsoft.com/office/powerpoint/2010/main" val="491896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η Ακαδημαϊκή Πιστοποίηση</a:t>
            </a:r>
          </a:p>
        </p:txBody>
      </p:sp>
      <p:sp>
        <p:nvSpPr>
          <p:cNvPr id="3" name="Θέση περιεχομένου 2"/>
          <p:cNvSpPr>
            <a:spLocks noGrp="1"/>
          </p:cNvSpPr>
          <p:nvPr>
            <p:ph idx="1"/>
          </p:nvPr>
        </p:nvSpPr>
        <p:spPr>
          <a:xfrm>
            <a:off x="838200" y="1664261"/>
            <a:ext cx="10515600" cy="4351338"/>
          </a:xfrm>
        </p:spPr>
        <p:txBody>
          <a:bodyPr>
            <a:normAutofit fontScale="92500" lnSpcReduction="10000"/>
          </a:bodyPr>
          <a:lstStyle/>
          <a:p>
            <a:pPr marL="0" indent="0">
              <a:buNone/>
            </a:pPr>
            <a:r>
              <a:rPr lang="el-GR" b="1" dirty="0"/>
              <a:t>Ορισμός</a:t>
            </a:r>
          </a:p>
          <a:p>
            <a:r>
              <a:rPr lang="el-GR" dirty="0"/>
              <a:t>Η πιστοποίηση είναι διαδικασία εξωτερικής αξιολόγησης με βάση συγκεκριμένα, προκαθορισμένα, διεθνώς αποδεκτά και εκ των προτέρων δημοσιοποιημένα ποσοτικά και ποιοτικά κριτήρια και δείκτες, εναρμονισμένα με τις Αρχές και Κατευθυντήριες Οδηγίες για τη Διασφάλιση Ποιότητας </a:t>
            </a:r>
            <a:r>
              <a:rPr lang="el-GR" dirty="0" smtClean="0"/>
              <a:t>στον ΕΧΑΕ</a:t>
            </a:r>
            <a:endParaRPr lang="el-GR" dirty="0"/>
          </a:p>
          <a:p>
            <a:pPr marL="0" indent="0" algn="r">
              <a:buNone/>
            </a:pPr>
            <a:r>
              <a:rPr lang="el-GR" sz="1500" dirty="0"/>
              <a:t>(European </a:t>
            </a:r>
            <a:r>
              <a:rPr lang="el-GR" sz="1500" dirty="0" err="1"/>
              <a:t>Standards</a:t>
            </a:r>
            <a:r>
              <a:rPr lang="el-GR" sz="1500" dirty="0"/>
              <a:t> </a:t>
            </a:r>
            <a:r>
              <a:rPr lang="el-GR" sz="1500" dirty="0" err="1"/>
              <a:t>Guidelines</a:t>
            </a:r>
            <a:r>
              <a:rPr lang="el-GR" sz="1500" dirty="0"/>
              <a:t> 2015)</a:t>
            </a:r>
          </a:p>
          <a:p>
            <a:pPr marL="0" indent="0">
              <a:buNone/>
            </a:pPr>
            <a:r>
              <a:rPr lang="el-GR" b="1" dirty="0"/>
              <a:t>Η ακαδημαϊκή πιστοποίηση αφορά</a:t>
            </a:r>
          </a:p>
          <a:p>
            <a:r>
              <a:rPr lang="el-GR" dirty="0"/>
              <a:t>Σε όλα τα προγράμματα σπουδών της Ανώτατης Εκπαίδευσης και των τριών κύκλων και κάθε μορφής (διασυνοριακά, διακρατικά, e-</a:t>
            </a:r>
            <a:r>
              <a:rPr lang="el-GR" dirty="0" err="1"/>
              <a:t>learning</a:t>
            </a:r>
            <a:r>
              <a:rPr lang="el-GR" dirty="0" smtClean="0"/>
              <a:t>), τα Δια Βίου Μάθησης και τα Εσωτερικά Συστήματα Διασφάλισης Ποιότητας των Ιδρυμάτων</a:t>
            </a:r>
            <a:endParaRPr lang="el-GR" dirty="0"/>
          </a:p>
        </p:txBody>
      </p:sp>
    </p:spTree>
    <p:extLst>
      <p:ext uri="{BB962C8B-B14F-4D97-AF65-F5344CB8AC3E}">
        <p14:creationId xmlns:p14="http://schemas.microsoft.com/office/powerpoint/2010/main" val="2699396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η Ακαδημαϊκή Πιστοποίηση</a:t>
            </a:r>
          </a:p>
        </p:txBody>
      </p:sp>
      <p:sp>
        <p:nvSpPr>
          <p:cNvPr id="3" name="Θέση περιεχομένου 2"/>
          <p:cNvSpPr>
            <a:spLocks noGrp="1"/>
          </p:cNvSpPr>
          <p:nvPr>
            <p:ph idx="1"/>
          </p:nvPr>
        </p:nvSpPr>
        <p:spPr>
          <a:xfrm>
            <a:off x="838200" y="1653988"/>
            <a:ext cx="10515600" cy="4522975"/>
          </a:xfrm>
        </p:spPr>
        <p:txBody>
          <a:bodyPr>
            <a:normAutofit fontScale="92500"/>
          </a:bodyPr>
          <a:lstStyle/>
          <a:p>
            <a:pPr marL="0" indent="0">
              <a:buNone/>
            </a:pPr>
            <a:r>
              <a:rPr lang="el-GR" b="1" dirty="0"/>
              <a:t>Βασικές αρχές</a:t>
            </a:r>
          </a:p>
          <a:p>
            <a:pPr>
              <a:spcAft>
                <a:spcPts val="1200"/>
              </a:spcAft>
            </a:pPr>
            <a:r>
              <a:rPr lang="el-GR" dirty="0"/>
              <a:t>Ο σχεδιασμός, η παρακολούθηση και η αναθεώρηση των Προγραμμάτων Σπουδών έτσι ώστε να βρίσκονται στην αιχμή της επιστήμης, να είναι ελκυστικά και συνδεδεμένα με την αγορά εργασίας</a:t>
            </a:r>
          </a:p>
          <a:p>
            <a:pPr>
              <a:spcAft>
                <a:spcPts val="1200"/>
              </a:spcAft>
            </a:pPr>
            <a:r>
              <a:rPr lang="el-GR" dirty="0"/>
              <a:t>Η προσφορά μαθησιακών δυνατοτήτων συνδεδεμένων με την έρευνα και την καινοτομία στο πλαίσιο μιας φοιτητοκεντρικής προσέγγισης</a:t>
            </a:r>
          </a:p>
          <a:p>
            <a:r>
              <a:rPr lang="el-GR" dirty="0"/>
              <a:t>Η εφαρμογή της Διασφάλισης Ποιότητας υποστηριζόμενη από ροή δεδομένων και πληροφοριών  με σκοπό την αποτελεσματική διαχείριση των Προγραμμάτων Σπουδών</a:t>
            </a:r>
          </a:p>
          <a:p>
            <a:pPr lvl="1"/>
            <a:endParaRPr lang="el-GR" dirty="0"/>
          </a:p>
        </p:txBody>
      </p:sp>
    </p:spTree>
    <p:extLst>
      <p:ext uri="{BB962C8B-B14F-4D97-AF65-F5344CB8AC3E}">
        <p14:creationId xmlns:p14="http://schemas.microsoft.com/office/powerpoint/2010/main" val="1404927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Αναμενόμενα Αποτελέσματα της Πιστοποίησης</a:t>
            </a:r>
          </a:p>
        </p:txBody>
      </p:sp>
      <p:sp>
        <p:nvSpPr>
          <p:cNvPr id="3" name="Θέση περιεχομένου 2"/>
          <p:cNvSpPr>
            <a:spLocks noGrp="1"/>
          </p:cNvSpPr>
          <p:nvPr>
            <p:ph idx="1"/>
          </p:nvPr>
        </p:nvSpPr>
        <p:spPr/>
        <p:txBody>
          <a:bodyPr>
            <a:normAutofit fontScale="92500" lnSpcReduction="10000"/>
          </a:bodyPr>
          <a:lstStyle/>
          <a:p>
            <a:pPr marL="0" indent="0">
              <a:spcAft>
                <a:spcPts val="600"/>
              </a:spcAft>
              <a:buNone/>
            </a:pPr>
            <a:r>
              <a:rPr lang="el-GR" dirty="0"/>
              <a:t>Η πιστοποίηση ποιότητας των Προγραμμάτων Σπουδών λειτουργεί</a:t>
            </a:r>
          </a:p>
          <a:p>
            <a:pPr>
              <a:spcAft>
                <a:spcPts val="600"/>
              </a:spcAft>
            </a:pPr>
            <a:r>
              <a:rPr lang="el-GR" dirty="0" smtClean="0"/>
              <a:t>Ως </a:t>
            </a:r>
            <a:r>
              <a:rPr lang="el-GR" dirty="0"/>
              <a:t>μέσον εξακρίβωσης της συμμόρφωσής τους με τις απαιτήσεις του προτύπου ποιότητας </a:t>
            </a:r>
          </a:p>
          <a:p>
            <a:pPr>
              <a:spcAft>
                <a:spcPts val="600"/>
              </a:spcAft>
            </a:pPr>
            <a:r>
              <a:rPr lang="el-GR" dirty="0"/>
              <a:t>Ως καταλύτης για τη βελτίωσή τους </a:t>
            </a:r>
          </a:p>
          <a:p>
            <a:r>
              <a:rPr lang="el-GR" dirty="0"/>
              <a:t>Ως νέα προοπτική στη διεθνή ανταγωνιστικότητα των απονεμόμενων τίτλων</a:t>
            </a:r>
          </a:p>
          <a:p>
            <a:endParaRPr lang="el-GR" dirty="0"/>
          </a:p>
          <a:p>
            <a:pPr marL="0" indent="0">
              <a:buNone/>
            </a:pPr>
            <a:r>
              <a:rPr lang="el-GR" dirty="0"/>
              <a:t>Σημειωτέο ότι μέχρι το 2020, σύμφωνα με το ανακοινωθέν του Ερεβάν, οι ακαδημαϊκοί τίτλοι των αποφοίτων των ευρωπαϊκών ΑΕΙ θα αναγνωρίζονται </a:t>
            </a:r>
            <a:r>
              <a:rPr lang="el-GR" dirty="0" smtClean="0"/>
              <a:t>αυτόματα</a:t>
            </a:r>
            <a:endParaRPr lang="el-GR" dirty="0"/>
          </a:p>
        </p:txBody>
      </p:sp>
    </p:spTree>
    <p:extLst>
      <p:ext uri="{BB962C8B-B14F-4D97-AF65-F5344CB8AC3E}">
        <p14:creationId xmlns:p14="http://schemas.microsoft.com/office/powerpoint/2010/main" val="416493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Σύγκριση Πιστοποίησης και Αξιολόγησης</a:t>
            </a:r>
          </a:p>
        </p:txBody>
      </p:sp>
      <p:sp>
        <p:nvSpPr>
          <p:cNvPr id="4" name="TextBox 3"/>
          <p:cNvSpPr txBox="1"/>
          <p:nvPr/>
        </p:nvSpPr>
        <p:spPr>
          <a:xfrm>
            <a:off x="594359" y="1610467"/>
            <a:ext cx="3996691" cy="5293757"/>
          </a:xfrm>
          <a:prstGeom prst="rect">
            <a:avLst/>
          </a:prstGeom>
          <a:noFill/>
          <a:ln>
            <a:noFill/>
          </a:ln>
        </p:spPr>
        <p:txBody>
          <a:bodyPr wrap="square" rtlCol="0">
            <a:spAutoFit/>
          </a:bodyPr>
          <a:lstStyle/>
          <a:p>
            <a:r>
              <a:rPr lang="el-GR" sz="2000" b="1" dirty="0">
                <a:solidFill>
                  <a:prstClr val="black"/>
                </a:solidFill>
              </a:rPr>
              <a:t>                  </a:t>
            </a:r>
            <a:r>
              <a:rPr lang="el-GR" sz="2000" b="1" dirty="0" smtClean="0">
                <a:solidFill>
                  <a:prstClr val="black"/>
                </a:solidFill>
              </a:rPr>
              <a:t>ΠΙΣΤΟΠΟΙΗΣΗ</a:t>
            </a:r>
          </a:p>
          <a:p>
            <a:endParaRPr lang="el-GR" sz="600" b="1" dirty="0">
              <a:solidFill>
                <a:prstClr val="black"/>
              </a:solidFill>
            </a:endParaRPr>
          </a:p>
          <a:p>
            <a:pPr marL="171450" indent="-171450">
              <a:spcBef>
                <a:spcPts val="600"/>
              </a:spcBef>
              <a:buFont typeface="Arial" panose="020B0604020202020204" pitchFamily="34" charset="0"/>
              <a:buChar char="•"/>
            </a:pPr>
            <a:r>
              <a:rPr lang="el-GR" sz="2000" dirty="0">
                <a:solidFill>
                  <a:prstClr val="black"/>
                </a:solidFill>
              </a:rPr>
              <a:t>Επίσημη απόφαση από</a:t>
            </a:r>
            <a:r>
              <a:rPr lang="en-US" sz="2000" dirty="0">
                <a:solidFill>
                  <a:prstClr val="black"/>
                </a:solidFill>
              </a:rPr>
              <a:t> </a:t>
            </a:r>
            <a:r>
              <a:rPr lang="el-GR" sz="2000" dirty="0">
                <a:solidFill>
                  <a:prstClr val="black"/>
                </a:solidFill>
              </a:rPr>
              <a:t>μια  αναγνωρισμένη Αρχή για τη συμμόρφωση ενός </a:t>
            </a:r>
            <a:r>
              <a:rPr lang="el-GR" sz="2000" dirty="0" smtClean="0">
                <a:solidFill>
                  <a:prstClr val="black"/>
                </a:solidFill>
              </a:rPr>
              <a:t>ΠΣ ή ΕΣΔΠ, </a:t>
            </a:r>
            <a:r>
              <a:rPr lang="el-GR" sz="2000" dirty="0">
                <a:solidFill>
                  <a:prstClr val="black"/>
                </a:solidFill>
              </a:rPr>
              <a:t>με τα ελάχιστα κριτήρια </a:t>
            </a:r>
            <a:r>
              <a:rPr lang="el-GR" sz="2000" dirty="0" smtClean="0">
                <a:solidFill>
                  <a:prstClr val="black"/>
                </a:solidFill>
              </a:rPr>
              <a:t>ποιότητας</a:t>
            </a:r>
            <a:endParaRPr lang="el-GR" sz="2000" dirty="0">
              <a:solidFill>
                <a:prstClr val="black"/>
              </a:solidFill>
            </a:endParaRPr>
          </a:p>
          <a:p>
            <a:pPr marL="171450" indent="-171450">
              <a:spcBef>
                <a:spcPts val="600"/>
              </a:spcBef>
              <a:buFont typeface="Arial" panose="020B0604020202020204" pitchFamily="34" charset="0"/>
              <a:buChar char="•"/>
            </a:pPr>
            <a:endParaRPr lang="el-GR" sz="600" dirty="0">
              <a:solidFill>
                <a:prstClr val="black"/>
              </a:solidFill>
            </a:endParaRPr>
          </a:p>
          <a:p>
            <a:pPr marL="171450" indent="-171450">
              <a:spcBef>
                <a:spcPts val="600"/>
              </a:spcBef>
              <a:buFont typeface="Arial" panose="020B0604020202020204" pitchFamily="34" charset="0"/>
              <a:buChar char="•"/>
            </a:pPr>
            <a:r>
              <a:rPr lang="el-GR" sz="2000" dirty="0">
                <a:solidFill>
                  <a:prstClr val="black"/>
                </a:solidFill>
              </a:rPr>
              <a:t> Προκαθορισμένες συνέπειες: Δικαίωμα λειτουργίας ΠΣ. Η μη πιστοποίηση οδηγεί, κατά περίπτωση, σε </a:t>
            </a:r>
            <a:r>
              <a:rPr lang="el-GR" sz="2000" dirty="0" smtClean="0">
                <a:solidFill>
                  <a:prstClr val="black"/>
                </a:solidFill>
              </a:rPr>
              <a:t>κατάργηση ή </a:t>
            </a:r>
            <a:r>
              <a:rPr lang="el-GR" sz="2000" dirty="0">
                <a:solidFill>
                  <a:prstClr val="black"/>
                </a:solidFill>
              </a:rPr>
              <a:t>αναστολή </a:t>
            </a:r>
            <a:r>
              <a:rPr lang="el-GR" sz="2000" dirty="0" smtClean="0">
                <a:solidFill>
                  <a:prstClr val="black"/>
                </a:solidFill>
              </a:rPr>
              <a:t>λειτουργίας μετά από απόφαση του Υπουργού</a:t>
            </a:r>
            <a:endParaRPr lang="el-GR" sz="2000" dirty="0">
              <a:solidFill>
                <a:prstClr val="black"/>
              </a:solidFill>
            </a:endParaRPr>
          </a:p>
          <a:p>
            <a:pPr marL="171450" indent="-171450">
              <a:spcBef>
                <a:spcPts val="600"/>
              </a:spcBef>
              <a:buFont typeface="Arial" panose="020B0604020202020204" pitchFamily="34" charset="0"/>
              <a:buChar char="•"/>
            </a:pPr>
            <a:endParaRPr lang="el-GR" sz="600" dirty="0">
              <a:solidFill>
                <a:prstClr val="black"/>
              </a:solidFill>
            </a:endParaRPr>
          </a:p>
          <a:p>
            <a:pPr marL="171450" indent="-171450">
              <a:buFont typeface="Arial" panose="020B0604020202020204" pitchFamily="34" charset="0"/>
              <a:buChar char="•"/>
            </a:pPr>
            <a:r>
              <a:rPr lang="el-GR" sz="2000" dirty="0">
                <a:solidFill>
                  <a:prstClr val="black"/>
                </a:solidFill>
              </a:rPr>
              <a:t> Δυνητικές αποφάσεις:</a:t>
            </a:r>
          </a:p>
          <a:p>
            <a:r>
              <a:rPr lang="el-GR" sz="2000" dirty="0">
                <a:solidFill>
                  <a:prstClr val="black"/>
                </a:solidFill>
              </a:rPr>
              <a:t>   (α) Ναι, (β) Ναι υπό όρους, (γ) Όχι</a:t>
            </a:r>
            <a:endParaRPr lang="en-US" sz="2000" dirty="0">
              <a:solidFill>
                <a:prstClr val="black"/>
              </a:solidFill>
            </a:endParaRPr>
          </a:p>
          <a:p>
            <a:endParaRPr lang="el-GR" sz="2000" dirty="0">
              <a:solidFill>
                <a:prstClr val="black"/>
              </a:solidFill>
            </a:endParaRPr>
          </a:p>
          <a:p>
            <a:endParaRPr lang="el-GR" sz="2000" dirty="0">
              <a:solidFill>
                <a:prstClr val="black"/>
              </a:solidFill>
            </a:endParaRPr>
          </a:p>
        </p:txBody>
      </p:sp>
      <p:sp>
        <p:nvSpPr>
          <p:cNvPr id="5" name="TextBox 4"/>
          <p:cNvSpPr txBox="1"/>
          <p:nvPr/>
        </p:nvSpPr>
        <p:spPr>
          <a:xfrm>
            <a:off x="4781550" y="1610466"/>
            <a:ext cx="3524250" cy="4755148"/>
          </a:xfrm>
          <a:prstGeom prst="rect">
            <a:avLst/>
          </a:prstGeom>
          <a:noFill/>
          <a:ln>
            <a:noFill/>
          </a:ln>
        </p:spPr>
        <p:txBody>
          <a:bodyPr wrap="square" rtlCol="0">
            <a:spAutoFit/>
          </a:bodyPr>
          <a:lstStyle/>
          <a:p>
            <a:pPr algn="ctr"/>
            <a:r>
              <a:rPr lang="el-GR" sz="2000" b="1" dirty="0" smtClean="0">
                <a:solidFill>
                  <a:prstClr val="black"/>
                </a:solidFill>
              </a:rPr>
              <a:t>ΑΞΙΟΛΟΓΗΣΗ (αποτίμηση)</a:t>
            </a:r>
          </a:p>
          <a:p>
            <a:pPr algn="ctr"/>
            <a:endParaRPr lang="el-GR" sz="600" b="1" dirty="0">
              <a:solidFill>
                <a:prstClr val="black"/>
              </a:solidFill>
            </a:endParaRPr>
          </a:p>
          <a:p>
            <a:pPr marL="171450" indent="-171450">
              <a:spcBef>
                <a:spcPts val="600"/>
              </a:spcBef>
              <a:buFont typeface="Arial" panose="020B0604020202020204" pitchFamily="34" charset="0"/>
              <a:buChar char="•"/>
            </a:pPr>
            <a:r>
              <a:rPr lang="el-GR" sz="2000" dirty="0">
                <a:solidFill>
                  <a:prstClr val="black"/>
                </a:solidFill>
              </a:rPr>
              <a:t>Βασικός στόχος είναι η υποστήριξη του Ιδρύματος ή του </a:t>
            </a:r>
            <a:r>
              <a:rPr lang="el-GR" sz="2000" dirty="0" smtClean="0">
                <a:solidFill>
                  <a:prstClr val="black"/>
                </a:solidFill>
              </a:rPr>
              <a:t>Τμήματος για </a:t>
            </a:r>
            <a:r>
              <a:rPr lang="el-GR" sz="2000" dirty="0">
                <a:solidFill>
                  <a:prstClr val="black"/>
                </a:solidFill>
              </a:rPr>
              <a:t>την εφαρμογή των διαδικασιών διασφάλισης </a:t>
            </a:r>
            <a:r>
              <a:rPr lang="el-GR" sz="2000" dirty="0" smtClean="0">
                <a:solidFill>
                  <a:prstClr val="black"/>
                </a:solidFill>
              </a:rPr>
              <a:t>ποιότητας</a:t>
            </a:r>
            <a:endParaRPr lang="en-US" sz="2000" dirty="0">
              <a:solidFill>
                <a:prstClr val="black"/>
              </a:solidFill>
            </a:endParaRPr>
          </a:p>
          <a:p>
            <a:pPr marL="171450" indent="-171450">
              <a:spcBef>
                <a:spcPts val="600"/>
              </a:spcBef>
              <a:buFont typeface="Arial" panose="020B0604020202020204" pitchFamily="34" charset="0"/>
              <a:buChar char="•"/>
            </a:pPr>
            <a:endParaRPr lang="el-GR" sz="600" dirty="0">
              <a:solidFill>
                <a:prstClr val="black"/>
              </a:solidFill>
            </a:endParaRPr>
          </a:p>
          <a:p>
            <a:pPr marL="171450" indent="-171450">
              <a:spcBef>
                <a:spcPts val="600"/>
              </a:spcBef>
              <a:buFont typeface="Arial" panose="020B0604020202020204" pitchFamily="34" charset="0"/>
              <a:buChar char="•"/>
            </a:pPr>
            <a:r>
              <a:rPr lang="el-GR" sz="2000" dirty="0">
                <a:solidFill>
                  <a:prstClr val="black"/>
                </a:solidFill>
              </a:rPr>
              <a:t>Εστιάζει στην ανάπτυξη μιας εσωτερικής κουλτούρας ποιότητας του </a:t>
            </a:r>
            <a:r>
              <a:rPr lang="el-GR" sz="2000" dirty="0" smtClean="0">
                <a:solidFill>
                  <a:prstClr val="black"/>
                </a:solidFill>
              </a:rPr>
              <a:t>Ιδρύματος</a:t>
            </a:r>
            <a:endParaRPr lang="en-US" sz="2000" dirty="0">
              <a:solidFill>
                <a:prstClr val="black"/>
              </a:solidFill>
            </a:endParaRPr>
          </a:p>
          <a:p>
            <a:pPr>
              <a:spcBef>
                <a:spcPts val="600"/>
              </a:spcBef>
            </a:pPr>
            <a:endParaRPr lang="el-GR" sz="600" dirty="0">
              <a:solidFill>
                <a:prstClr val="black"/>
              </a:solidFill>
            </a:endParaRPr>
          </a:p>
          <a:p>
            <a:pPr marL="171450" indent="-171450">
              <a:spcBef>
                <a:spcPts val="600"/>
              </a:spcBef>
              <a:buFont typeface="Arial" panose="020B0604020202020204" pitchFamily="34" charset="0"/>
              <a:buChar char="•"/>
            </a:pPr>
            <a:r>
              <a:rPr lang="el-GR" sz="2000" dirty="0">
                <a:solidFill>
                  <a:prstClr val="black"/>
                </a:solidFill>
              </a:rPr>
              <a:t>Οδηγεί σε συστάσεις για βελτίωση, αλλαγή, αναπροσανατολισμό και </a:t>
            </a:r>
            <a:r>
              <a:rPr lang="el-GR" sz="2000" dirty="0" smtClean="0">
                <a:solidFill>
                  <a:prstClr val="black"/>
                </a:solidFill>
              </a:rPr>
              <a:t>επανασχεδίαση</a:t>
            </a:r>
            <a:endParaRPr lang="el-GR" sz="2000" dirty="0">
              <a:solidFill>
                <a:prstClr val="black"/>
              </a:solidFill>
            </a:endParaRPr>
          </a:p>
        </p:txBody>
      </p:sp>
      <p:sp>
        <p:nvSpPr>
          <p:cNvPr id="6" name="TextBox 5"/>
          <p:cNvSpPr txBox="1"/>
          <p:nvPr/>
        </p:nvSpPr>
        <p:spPr>
          <a:xfrm>
            <a:off x="8496300" y="1610467"/>
            <a:ext cx="3200400" cy="4770537"/>
          </a:xfrm>
          <a:prstGeom prst="rect">
            <a:avLst/>
          </a:prstGeom>
          <a:noFill/>
          <a:ln>
            <a:noFill/>
          </a:ln>
        </p:spPr>
        <p:txBody>
          <a:bodyPr wrap="square" rtlCol="0">
            <a:spAutoFit/>
          </a:bodyPr>
          <a:lstStyle/>
          <a:p>
            <a:pPr algn="ctr"/>
            <a:r>
              <a:rPr lang="el-GR" sz="2000" b="1" dirty="0">
                <a:solidFill>
                  <a:prstClr val="black"/>
                </a:solidFill>
              </a:rPr>
              <a:t>ΚΟΙΝΑ </a:t>
            </a:r>
            <a:r>
              <a:rPr lang="el-GR" sz="2000" b="1" dirty="0" smtClean="0">
                <a:solidFill>
                  <a:prstClr val="black"/>
                </a:solidFill>
              </a:rPr>
              <a:t>ΣΗΜΕΙΑ</a:t>
            </a:r>
          </a:p>
          <a:p>
            <a:pPr algn="ctr"/>
            <a:endParaRPr lang="el-GR" sz="600" b="1" dirty="0">
              <a:solidFill>
                <a:prstClr val="black"/>
              </a:solidFill>
            </a:endParaRPr>
          </a:p>
          <a:p>
            <a:pPr marL="171450" indent="-171450">
              <a:buFont typeface="Arial" panose="020B0604020202020204" pitchFamily="34" charset="0"/>
              <a:buChar char="•"/>
            </a:pPr>
            <a:r>
              <a:rPr lang="el-GR" sz="2000" dirty="0">
                <a:solidFill>
                  <a:prstClr val="black"/>
                </a:solidFill>
              </a:rPr>
              <a:t>Η εσωτερική αξιολόγηση (αυτοαξιολόγηση</a:t>
            </a:r>
            <a:r>
              <a:rPr lang="el-GR" sz="2000" dirty="0" smtClean="0">
                <a:solidFill>
                  <a:prstClr val="black"/>
                </a:solidFill>
              </a:rPr>
              <a:t>)</a:t>
            </a:r>
          </a:p>
          <a:p>
            <a:pPr marL="171450" indent="-171450">
              <a:buFont typeface="Arial" panose="020B0604020202020204" pitchFamily="34" charset="0"/>
              <a:buChar char="•"/>
            </a:pPr>
            <a:endParaRPr lang="el-GR" sz="600" dirty="0">
              <a:solidFill>
                <a:prstClr val="black"/>
              </a:solidFill>
            </a:endParaRPr>
          </a:p>
          <a:p>
            <a:pPr marL="171450" indent="-171450">
              <a:buFont typeface="Arial" panose="020B0604020202020204" pitchFamily="34" charset="0"/>
              <a:buChar char="•"/>
            </a:pPr>
            <a:endParaRPr lang="el-GR" sz="600" dirty="0" smtClean="0">
              <a:solidFill>
                <a:prstClr val="black"/>
              </a:solidFill>
            </a:endParaRPr>
          </a:p>
          <a:p>
            <a:endParaRPr lang="el-GR" sz="600" dirty="0">
              <a:solidFill>
                <a:prstClr val="black"/>
              </a:solidFill>
            </a:endParaRPr>
          </a:p>
          <a:p>
            <a:pPr marL="171450" indent="-171450">
              <a:buFont typeface="Arial" panose="020B0604020202020204" pitchFamily="34" charset="0"/>
              <a:buChar char="•"/>
            </a:pPr>
            <a:r>
              <a:rPr lang="el-GR" sz="2000" dirty="0" smtClean="0">
                <a:solidFill>
                  <a:prstClr val="black"/>
                </a:solidFill>
              </a:rPr>
              <a:t>Η </a:t>
            </a:r>
            <a:r>
              <a:rPr lang="el-GR" sz="2000" dirty="0">
                <a:solidFill>
                  <a:prstClr val="black"/>
                </a:solidFill>
              </a:rPr>
              <a:t>εξωτερική αξιολόγηση από Επιτροπή </a:t>
            </a:r>
            <a:r>
              <a:rPr lang="el-GR" sz="2000" dirty="0" smtClean="0">
                <a:solidFill>
                  <a:prstClr val="black"/>
                </a:solidFill>
              </a:rPr>
              <a:t>Εμπειρογνωμόνων</a:t>
            </a:r>
            <a:endParaRPr lang="en-US" sz="2000" dirty="0">
              <a:solidFill>
                <a:prstClr val="black"/>
              </a:solidFill>
            </a:endParaRPr>
          </a:p>
          <a:p>
            <a:pPr marL="171450" indent="-171450">
              <a:buFont typeface="Arial" panose="020B0604020202020204" pitchFamily="34" charset="0"/>
              <a:buChar char="•"/>
            </a:pPr>
            <a:endParaRPr lang="en-US" sz="2000" dirty="0">
              <a:solidFill>
                <a:prstClr val="black"/>
              </a:solidFill>
            </a:endParaRPr>
          </a:p>
          <a:p>
            <a:pPr marL="171450" indent="-171450">
              <a:buFont typeface="Arial" panose="020B0604020202020204" pitchFamily="34" charset="0"/>
              <a:buChar char="•"/>
            </a:pPr>
            <a:endParaRPr lang="en-US" sz="2000" dirty="0">
              <a:solidFill>
                <a:prstClr val="black"/>
              </a:solidFill>
            </a:endParaRPr>
          </a:p>
          <a:p>
            <a:pPr marL="171450" indent="-171450">
              <a:buFont typeface="Arial" panose="020B0604020202020204" pitchFamily="34" charset="0"/>
              <a:buChar char="•"/>
            </a:pPr>
            <a:endParaRPr lang="en-US" sz="2000" dirty="0">
              <a:solidFill>
                <a:prstClr val="black"/>
              </a:solidFill>
            </a:endParaRPr>
          </a:p>
          <a:p>
            <a:pPr marL="171450" indent="-171450">
              <a:buFont typeface="Arial" panose="020B0604020202020204" pitchFamily="34" charset="0"/>
              <a:buChar char="•"/>
            </a:pPr>
            <a:endParaRPr lang="en-US" sz="2000" dirty="0">
              <a:solidFill>
                <a:prstClr val="black"/>
              </a:solidFill>
            </a:endParaRPr>
          </a:p>
          <a:p>
            <a:pPr marL="171450" indent="-171450">
              <a:buFont typeface="Arial" panose="020B0604020202020204" pitchFamily="34" charset="0"/>
              <a:buChar char="•"/>
            </a:pPr>
            <a:endParaRPr lang="en-US" sz="2000" dirty="0">
              <a:solidFill>
                <a:prstClr val="black"/>
              </a:solidFill>
            </a:endParaRPr>
          </a:p>
          <a:p>
            <a:pPr marL="171450" indent="-171450">
              <a:buFont typeface="Arial" panose="020B0604020202020204" pitchFamily="34" charset="0"/>
              <a:buChar char="•"/>
            </a:pPr>
            <a:endParaRPr lang="en-US" sz="2000" dirty="0">
              <a:solidFill>
                <a:prstClr val="black"/>
              </a:solidFill>
            </a:endParaRPr>
          </a:p>
          <a:p>
            <a:pPr marL="171450" indent="-171450">
              <a:buFont typeface="Arial" panose="020B0604020202020204" pitchFamily="34" charset="0"/>
              <a:buChar char="•"/>
            </a:pPr>
            <a:endParaRPr lang="en-US" sz="2000" dirty="0">
              <a:solidFill>
                <a:prstClr val="black"/>
              </a:solidFill>
            </a:endParaRPr>
          </a:p>
          <a:p>
            <a:pPr marL="171450" indent="-171450">
              <a:buFont typeface="Arial" panose="020B0604020202020204" pitchFamily="34" charset="0"/>
              <a:buChar char="•"/>
            </a:pPr>
            <a:endParaRPr lang="el-GR" sz="2000" dirty="0">
              <a:solidFill>
                <a:prstClr val="black"/>
              </a:solidFill>
            </a:endParaRPr>
          </a:p>
        </p:txBody>
      </p:sp>
      <p:cxnSp>
        <p:nvCxnSpPr>
          <p:cNvPr id="8" name="Ευθεία γραμμή σύνδεσης 7"/>
          <p:cNvCxnSpPr/>
          <p:nvPr/>
        </p:nvCxnSpPr>
        <p:spPr>
          <a:xfrm>
            <a:off x="4591050" y="1610467"/>
            <a:ext cx="0" cy="5004000"/>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a:off x="8349289" y="1642096"/>
            <a:ext cx="0" cy="5004000"/>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36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1819</TotalTime>
  <Words>2130</Words>
  <Application>Microsoft Office PowerPoint</Application>
  <PresentationFormat>Ευρεία οθόνη</PresentationFormat>
  <Paragraphs>327</Paragraphs>
  <Slides>29</Slides>
  <Notes>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29</vt:i4>
      </vt:variant>
    </vt:vector>
  </HeadingPairs>
  <TitlesOfParts>
    <vt:vector size="36" baseType="lpstr">
      <vt:lpstr>Arial</vt:lpstr>
      <vt:lpstr>Calibri</vt:lpstr>
      <vt:lpstr>Courier New</vt:lpstr>
      <vt:lpstr>Times New Roman</vt:lpstr>
      <vt:lpstr>TwCenMT-Bold</vt:lpstr>
      <vt:lpstr>Wingdings</vt:lpstr>
      <vt:lpstr>Θέμα του Office</vt:lpstr>
      <vt:lpstr>Παρουσίαση του PowerPoint</vt:lpstr>
      <vt:lpstr>Περιεχόμενα</vt:lpstr>
      <vt:lpstr>Εισαγωγή</vt:lpstr>
      <vt:lpstr>Εισαγωγή</vt:lpstr>
      <vt:lpstr>Η ποιότητα της Ανώτατης Εκπαίδευσης ως αποστολή της ΑΔΙΠ</vt:lpstr>
      <vt:lpstr>Τι είναι η Ακαδημαϊκή Πιστοποίηση</vt:lpstr>
      <vt:lpstr>Τι είναι η Ακαδημαϊκή Πιστοποίηση</vt:lpstr>
      <vt:lpstr>Αναμενόμενα Αποτελέσματα της Πιστοποίησης</vt:lpstr>
      <vt:lpstr>Σύγκριση Πιστοποίησης και Αξιολόγησης</vt:lpstr>
      <vt:lpstr>Οι Σημαντικότερες Απαιτήσεις του Προτύπου (α’)</vt:lpstr>
      <vt:lpstr>Οι Σημαντικότερες Απαιτήσεις του Προτύπου (β’)</vt:lpstr>
      <vt:lpstr>Οι Σημαντικότερες Απαιτήσεις του Προτύπου (γ’)</vt:lpstr>
      <vt:lpstr>Οι Σημαντικότερες Απαιτήσεις του Προτύπου (δ’)</vt:lpstr>
      <vt:lpstr>Οι Σημαντικότερες Απαιτήσεις του Προτύπου (ε’)</vt:lpstr>
      <vt:lpstr>Οι Σημαντικότερες Απαιτήσεις του Προτύπου (στ’)</vt:lpstr>
      <vt:lpstr>Οι Σημαντικότερες Απαιτήσεις του Προτύπου (ζ)</vt:lpstr>
      <vt:lpstr>Οι Σημαντικότερες Απαιτήσεις του Προτύπου (η’)</vt:lpstr>
      <vt:lpstr>Οι Σημαντικότερες Απαιτήσεις του Προτύπου (θ’)</vt:lpstr>
      <vt:lpstr>Οι Σημαντικότερες Απαιτήσεις του Προτύπου (ι’)</vt:lpstr>
      <vt:lpstr>Υλικό Τεκμηρίωσης</vt:lpstr>
      <vt:lpstr>Υλικό Τεκμηρίωσης - ΟΠΕΣΠ</vt:lpstr>
      <vt:lpstr>Υλικό Τεκμηρίωσης - ΟΠΕΣΠ</vt:lpstr>
      <vt:lpstr>Υλικό Τεκμηρίωσης - ΟΠΕΣΠ</vt:lpstr>
      <vt:lpstr>Υλικό Τεκμηρίωσης - ΟΠΕΣΠ</vt:lpstr>
      <vt:lpstr>Υλικό Τεκμηρίωσης - ΟΠΕΣΠ</vt:lpstr>
      <vt:lpstr>Υλικό Τεκμηρίωσης - ΟΠΕΣΠ</vt:lpstr>
      <vt:lpstr>Χρονοδιάγραμμα</vt:lpstr>
      <vt:lpstr>Χρονοδιάγραμμα</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PresentationDS</dc:creator>
  <cp:lastModifiedBy>PresentationDS</cp:lastModifiedBy>
  <cp:revision>649</cp:revision>
  <cp:lastPrinted>2017-09-28T09:35:02Z</cp:lastPrinted>
  <dcterms:created xsi:type="dcterms:W3CDTF">2017-04-26T12:22:41Z</dcterms:created>
  <dcterms:modified xsi:type="dcterms:W3CDTF">2017-11-15T08:15:43Z</dcterms:modified>
</cp:coreProperties>
</file>